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sldIdLst>
    <p:sldId id="259" r:id="rId2"/>
    <p:sldId id="267" r:id="rId3"/>
    <p:sldId id="261" r:id="rId4"/>
    <p:sldId id="271" r:id="rId5"/>
    <p:sldId id="262" r:id="rId6"/>
    <p:sldId id="263" r:id="rId7"/>
    <p:sldId id="264" r:id="rId8"/>
    <p:sldId id="265" r:id="rId9"/>
    <p:sldId id="270" r:id="rId10"/>
    <p:sldId id="269"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extLst>
      <p:ext uri="{19B8F6BF-5375-455C-9EA6-DF929625EA0E}">
        <p15:presenceInfo xmlns:p15="http://schemas.microsoft.com/office/powerpoint/2012/main" userId="Administrat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665EFE"/>
    <a:srgbClr val="0000FF"/>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533" autoAdjust="0"/>
    <p:restoredTop sz="94660"/>
  </p:normalViewPr>
  <p:slideViewPr>
    <p:cSldViewPr snapToGrid="0" showGuides="1">
      <p:cViewPr>
        <p:scale>
          <a:sx n="100" d="100"/>
          <a:sy n="100" d="100"/>
        </p:scale>
        <p:origin x="672" y="3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982045D-7471-4430-A489-6A26CB4493E8}" type="datetimeFigureOut">
              <a:rPr lang="th-TH" smtClean="0"/>
              <a:t>23/08/67</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DB7DAED4-B387-4274-8060-0E7EB43DFEC4}" type="slidenum">
              <a:rPr lang="th-TH" smtClean="0"/>
              <a:t>‹#›</a:t>
            </a:fld>
            <a:endParaRPr lang="th-TH"/>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3570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82045D-7471-4430-A489-6A26CB4493E8}" type="datetimeFigureOut">
              <a:rPr lang="th-TH" smtClean="0"/>
              <a:t>23/08/67</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DB7DAED4-B387-4274-8060-0E7EB43DFEC4}" type="slidenum">
              <a:rPr lang="th-TH" smtClean="0"/>
              <a:t>‹#›</a:t>
            </a:fld>
            <a:endParaRPr lang="th-TH"/>
          </a:p>
        </p:txBody>
      </p:sp>
    </p:spTree>
    <p:extLst>
      <p:ext uri="{BB962C8B-B14F-4D97-AF65-F5344CB8AC3E}">
        <p14:creationId xmlns:p14="http://schemas.microsoft.com/office/powerpoint/2010/main" val="3464907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82045D-7471-4430-A489-6A26CB4493E8}" type="datetimeFigureOut">
              <a:rPr lang="th-TH" smtClean="0"/>
              <a:t>23/08/67</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DB7DAED4-B387-4274-8060-0E7EB43DFEC4}" type="slidenum">
              <a:rPr lang="th-TH" smtClean="0"/>
              <a:t>‹#›</a:t>
            </a:fld>
            <a:endParaRPr lang="th-TH"/>
          </a:p>
        </p:txBody>
      </p:sp>
    </p:spTree>
    <p:extLst>
      <p:ext uri="{BB962C8B-B14F-4D97-AF65-F5344CB8AC3E}">
        <p14:creationId xmlns:p14="http://schemas.microsoft.com/office/powerpoint/2010/main" val="4084304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82045D-7471-4430-A489-6A26CB4493E8}" type="datetimeFigureOut">
              <a:rPr lang="th-TH" smtClean="0"/>
              <a:t>23/08/67</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DB7DAED4-B387-4274-8060-0E7EB43DFEC4}" type="slidenum">
              <a:rPr lang="th-TH" smtClean="0"/>
              <a:t>‹#›</a:t>
            </a:fld>
            <a:endParaRPr lang="th-TH"/>
          </a:p>
        </p:txBody>
      </p:sp>
    </p:spTree>
    <p:extLst>
      <p:ext uri="{BB962C8B-B14F-4D97-AF65-F5344CB8AC3E}">
        <p14:creationId xmlns:p14="http://schemas.microsoft.com/office/powerpoint/2010/main" val="1185202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82045D-7471-4430-A489-6A26CB4493E8}" type="datetimeFigureOut">
              <a:rPr lang="th-TH" smtClean="0"/>
              <a:t>23/08/67</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DB7DAED4-B387-4274-8060-0E7EB43DFEC4}" type="slidenum">
              <a:rPr lang="th-TH" smtClean="0"/>
              <a:t>‹#›</a:t>
            </a:fld>
            <a:endParaRPr lang="th-TH"/>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3478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982045D-7471-4430-A489-6A26CB4493E8}" type="datetimeFigureOut">
              <a:rPr lang="th-TH" smtClean="0"/>
              <a:t>23/08/67</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DB7DAED4-B387-4274-8060-0E7EB43DFEC4}" type="slidenum">
              <a:rPr lang="th-TH" smtClean="0"/>
              <a:t>‹#›</a:t>
            </a:fld>
            <a:endParaRPr lang="th-TH"/>
          </a:p>
        </p:txBody>
      </p:sp>
    </p:spTree>
    <p:extLst>
      <p:ext uri="{BB962C8B-B14F-4D97-AF65-F5344CB8AC3E}">
        <p14:creationId xmlns:p14="http://schemas.microsoft.com/office/powerpoint/2010/main" val="4094497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82045D-7471-4430-A489-6A26CB4493E8}" type="datetimeFigureOut">
              <a:rPr lang="th-TH" smtClean="0"/>
              <a:t>23/08/67</a:t>
            </a:fld>
            <a:endParaRPr lang="th-TH"/>
          </a:p>
        </p:txBody>
      </p:sp>
      <p:sp>
        <p:nvSpPr>
          <p:cNvPr id="8" name="Footer Placeholder 7"/>
          <p:cNvSpPr>
            <a:spLocks noGrp="1"/>
          </p:cNvSpPr>
          <p:nvPr>
            <p:ph type="ftr" sz="quarter" idx="11"/>
          </p:nvPr>
        </p:nvSpPr>
        <p:spPr/>
        <p:txBody>
          <a:bodyPr/>
          <a:lstStyle/>
          <a:p>
            <a:endParaRPr lang="th-TH"/>
          </a:p>
        </p:txBody>
      </p:sp>
      <p:sp>
        <p:nvSpPr>
          <p:cNvPr id="9" name="Slide Number Placeholder 8"/>
          <p:cNvSpPr>
            <a:spLocks noGrp="1"/>
          </p:cNvSpPr>
          <p:nvPr>
            <p:ph type="sldNum" sz="quarter" idx="12"/>
          </p:nvPr>
        </p:nvSpPr>
        <p:spPr/>
        <p:txBody>
          <a:bodyPr/>
          <a:lstStyle/>
          <a:p>
            <a:fld id="{DB7DAED4-B387-4274-8060-0E7EB43DFEC4}" type="slidenum">
              <a:rPr lang="th-TH" smtClean="0"/>
              <a:t>‹#›</a:t>
            </a:fld>
            <a:endParaRPr lang="th-TH"/>
          </a:p>
        </p:txBody>
      </p:sp>
    </p:spTree>
    <p:extLst>
      <p:ext uri="{BB962C8B-B14F-4D97-AF65-F5344CB8AC3E}">
        <p14:creationId xmlns:p14="http://schemas.microsoft.com/office/powerpoint/2010/main" val="3638658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982045D-7471-4430-A489-6A26CB4493E8}" type="datetimeFigureOut">
              <a:rPr lang="th-TH" smtClean="0"/>
              <a:t>23/08/67</a:t>
            </a:fld>
            <a:endParaRPr lang="th-TH"/>
          </a:p>
        </p:txBody>
      </p:sp>
      <p:sp>
        <p:nvSpPr>
          <p:cNvPr id="4" name="Footer Placeholder 3"/>
          <p:cNvSpPr>
            <a:spLocks noGrp="1"/>
          </p:cNvSpPr>
          <p:nvPr>
            <p:ph type="ftr" sz="quarter" idx="11"/>
          </p:nvPr>
        </p:nvSpPr>
        <p:spPr/>
        <p:txBody>
          <a:bodyPr/>
          <a:lstStyle/>
          <a:p>
            <a:endParaRPr lang="th-TH"/>
          </a:p>
        </p:txBody>
      </p:sp>
      <p:sp>
        <p:nvSpPr>
          <p:cNvPr id="5" name="Slide Number Placeholder 4"/>
          <p:cNvSpPr>
            <a:spLocks noGrp="1"/>
          </p:cNvSpPr>
          <p:nvPr>
            <p:ph type="sldNum" sz="quarter" idx="12"/>
          </p:nvPr>
        </p:nvSpPr>
        <p:spPr/>
        <p:txBody>
          <a:bodyPr/>
          <a:lstStyle/>
          <a:p>
            <a:fld id="{DB7DAED4-B387-4274-8060-0E7EB43DFEC4}" type="slidenum">
              <a:rPr lang="th-TH" smtClean="0"/>
              <a:t>‹#›</a:t>
            </a:fld>
            <a:endParaRPr lang="th-TH"/>
          </a:p>
        </p:txBody>
      </p:sp>
    </p:spTree>
    <p:extLst>
      <p:ext uri="{BB962C8B-B14F-4D97-AF65-F5344CB8AC3E}">
        <p14:creationId xmlns:p14="http://schemas.microsoft.com/office/powerpoint/2010/main" val="3876902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982045D-7471-4430-A489-6A26CB4493E8}" type="datetimeFigureOut">
              <a:rPr lang="th-TH" smtClean="0"/>
              <a:t>23/08/67</a:t>
            </a:fld>
            <a:endParaRPr lang="th-TH"/>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h-TH"/>
          </a:p>
        </p:txBody>
      </p:sp>
      <p:sp>
        <p:nvSpPr>
          <p:cNvPr id="9" name="Slide Number Placeholder 8"/>
          <p:cNvSpPr>
            <a:spLocks noGrp="1"/>
          </p:cNvSpPr>
          <p:nvPr>
            <p:ph type="sldNum" sz="quarter" idx="12"/>
          </p:nvPr>
        </p:nvSpPr>
        <p:spPr/>
        <p:txBody>
          <a:bodyPr/>
          <a:lstStyle/>
          <a:p>
            <a:fld id="{DB7DAED4-B387-4274-8060-0E7EB43DFEC4}" type="slidenum">
              <a:rPr lang="th-TH" smtClean="0"/>
              <a:t>‹#›</a:t>
            </a:fld>
            <a:endParaRPr lang="th-TH"/>
          </a:p>
        </p:txBody>
      </p:sp>
    </p:spTree>
    <p:extLst>
      <p:ext uri="{BB962C8B-B14F-4D97-AF65-F5344CB8AC3E}">
        <p14:creationId xmlns:p14="http://schemas.microsoft.com/office/powerpoint/2010/main" val="2286812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982045D-7471-4430-A489-6A26CB4493E8}" type="datetimeFigureOut">
              <a:rPr lang="th-TH" smtClean="0"/>
              <a:t>23/08/67</a:t>
            </a:fld>
            <a:endParaRPr lang="th-TH"/>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th-TH"/>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B7DAED4-B387-4274-8060-0E7EB43DFEC4}" type="slidenum">
              <a:rPr lang="th-TH" smtClean="0"/>
              <a:t>‹#›</a:t>
            </a:fld>
            <a:endParaRPr lang="th-TH"/>
          </a:p>
        </p:txBody>
      </p:sp>
    </p:spTree>
    <p:extLst>
      <p:ext uri="{BB962C8B-B14F-4D97-AF65-F5344CB8AC3E}">
        <p14:creationId xmlns:p14="http://schemas.microsoft.com/office/powerpoint/2010/main" val="3168049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82045D-7471-4430-A489-6A26CB4493E8}" type="datetimeFigureOut">
              <a:rPr lang="th-TH" smtClean="0"/>
              <a:t>23/08/67</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DB7DAED4-B387-4274-8060-0E7EB43DFEC4}" type="slidenum">
              <a:rPr lang="th-TH" smtClean="0"/>
              <a:t>‹#›</a:t>
            </a:fld>
            <a:endParaRPr lang="th-TH"/>
          </a:p>
        </p:txBody>
      </p:sp>
    </p:spTree>
    <p:extLst>
      <p:ext uri="{BB962C8B-B14F-4D97-AF65-F5344CB8AC3E}">
        <p14:creationId xmlns:p14="http://schemas.microsoft.com/office/powerpoint/2010/main" val="3096443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982045D-7471-4430-A489-6A26CB4493E8}" type="datetimeFigureOut">
              <a:rPr lang="th-TH" smtClean="0"/>
              <a:t>23/08/67</a:t>
            </a:fld>
            <a:endParaRPr lang="th-TH"/>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h-TH"/>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B7DAED4-B387-4274-8060-0E7EB43DFEC4}" type="slidenum">
              <a:rPr lang="th-TH" smtClean="0"/>
              <a:t>‹#›</a:t>
            </a:fld>
            <a:endParaRPr lang="th-TH"/>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932753"/>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dcac-opac.tiss.co.in/"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60E435B-6271-4548-9482-1B3C4448B405}"/>
              </a:ext>
            </a:extLst>
          </p:cNvPr>
          <p:cNvSpPr txBox="1"/>
          <p:nvPr/>
        </p:nvSpPr>
        <p:spPr>
          <a:xfrm>
            <a:off x="160867" y="228600"/>
            <a:ext cx="11252199" cy="2246769"/>
          </a:xfrm>
          <a:prstGeom prst="rect">
            <a:avLst/>
          </a:prstGeom>
          <a:noFill/>
        </p:spPr>
        <p:txBody>
          <a:bodyPr wrap="square">
            <a:spAutoFit/>
          </a:bodyPr>
          <a:lstStyle/>
          <a:p>
            <a:r>
              <a:rPr lang="en-US" sz="2800" b="1" dirty="0">
                <a:solidFill>
                  <a:srgbClr val="C00000"/>
                </a:solidFill>
              </a:rPr>
              <a:t>Step 1</a:t>
            </a:r>
          </a:p>
          <a:p>
            <a:pPr marL="342900" indent="-342900" algn="just">
              <a:buFont typeface="Arial" panose="020B0604020202020204" pitchFamily="34" charset="0"/>
              <a:buChar char="•"/>
            </a:pPr>
            <a:r>
              <a:rPr lang="en-US" sz="2800" dirty="0"/>
              <a:t>Launch a web browser, go to </a:t>
            </a:r>
            <a:r>
              <a:rPr lang="en-US" sz="2800" dirty="0">
                <a:hlinkClick r:id="rId2"/>
              </a:rPr>
              <a:t>https://dcac-opac.tiss.co.in</a:t>
            </a:r>
            <a:r>
              <a:rPr lang="en-US" sz="2800" dirty="0"/>
              <a:t>, and wait for the home page of the Web OPAC to appear once the page has successfully loaded.</a:t>
            </a:r>
            <a:endParaRPr lang="en-US" sz="2800" b="1" dirty="0">
              <a:solidFill>
                <a:srgbClr val="FF0000"/>
              </a:solidFill>
            </a:endParaRPr>
          </a:p>
          <a:p>
            <a:pPr algn="just"/>
            <a:endParaRPr lang="en-US" sz="2800" b="1" dirty="0">
              <a:solidFill>
                <a:srgbClr val="FF0000"/>
              </a:solidFill>
            </a:endParaRPr>
          </a:p>
        </p:txBody>
      </p:sp>
      <p:pic>
        <p:nvPicPr>
          <p:cNvPr id="6" name="Picture 5">
            <a:extLst>
              <a:ext uri="{FF2B5EF4-FFF2-40B4-BE49-F238E27FC236}">
                <a16:creationId xmlns:a16="http://schemas.microsoft.com/office/drawing/2014/main" id="{6B13E6FB-FB1E-4DFE-949C-270BE657E93E}"/>
              </a:ext>
            </a:extLst>
          </p:cNvPr>
          <p:cNvPicPr>
            <a:picLocks noChangeAspect="1"/>
          </p:cNvPicPr>
          <p:nvPr/>
        </p:nvPicPr>
        <p:blipFill>
          <a:blip r:embed="rId3"/>
          <a:stretch>
            <a:fillRect/>
          </a:stretch>
        </p:blipFill>
        <p:spPr>
          <a:xfrm>
            <a:off x="283632" y="1969636"/>
            <a:ext cx="11129434" cy="4194097"/>
          </a:xfrm>
          <a:prstGeom prst="rect">
            <a:avLst/>
          </a:prstGeom>
        </p:spPr>
      </p:pic>
    </p:spTree>
    <p:extLst>
      <p:ext uri="{BB962C8B-B14F-4D97-AF65-F5344CB8AC3E}">
        <p14:creationId xmlns:p14="http://schemas.microsoft.com/office/powerpoint/2010/main" val="2420534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3F5AFE7-A583-4A39-A433-BD6BF88CDC04}"/>
              </a:ext>
            </a:extLst>
          </p:cNvPr>
          <p:cNvSpPr txBox="1"/>
          <p:nvPr/>
        </p:nvSpPr>
        <p:spPr>
          <a:xfrm>
            <a:off x="193221" y="140252"/>
            <a:ext cx="11805558" cy="1200329"/>
          </a:xfrm>
          <a:prstGeom prst="rect">
            <a:avLst/>
          </a:prstGeom>
          <a:noFill/>
        </p:spPr>
        <p:txBody>
          <a:bodyPr wrap="square">
            <a:spAutoFit/>
          </a:bodyPr>
          <a:lstStyle/>
          <a:p>
            <a:r>
              <a:rPr lang="en-US" sz="2400" b="1" dirty="0">
                <a:solidFill>
                  <a:srgbClr val="C00000"/>
                </a:solidFill>
              </a:rPr>
              <a:t>Step 8:  Explore Library Resources</a:t>
            </a:r>
          </a:p>
          <a:p>
            <a:r>
              <a:rPr lang="en-US" sz="2400" dirty="0"/>
              <a:t>Use the Advanced Search tab in the Web OPAC to find books, Journalism Projects, Periodicals, Newspapers, Syllabus, Bound Journals, Previous Year Question Papers etc. and their locations.</a:t>
            </a:r>
          </a:p>
        </p:txBody>
      </p:sp>
      <p:pic>
        <p:nvPicPr>
          <p:cNvPr id="3" name="Picture 2">
            <a:extLst>
              <a:ext uri="{FF2B5EF4-FFF2-40B4-BE49-F238E27FC236}">
                <a16:creationId xmlns:a16="http://schemas.microsoft.com/office/drawing/2014/main" id="{43B36091-86A7-4EAF-AFF6-C50CC83E5906}"/>
              </a:ext>
            </a:extLst>
          </p:cNvPr>
          <p:cNvPicPr>
            <a:picLocks noChangeAspect="1"/>
          </p:cNvPicPr>
          <p:nvPr/>
        </p:nvPicPr>
        <p:blipFill>
          <a:blip r:embed="rId2"/>
          <a:stretch>
            <a:fillRect/>
          </a:stretch>
        </p:blipFill>
        <p:spPr>
          <a:xfrm>
            <a:off x="491067" y="2079244"/>
            <a:ext cx="11311467" cy="4130962"/>
          </a:xfrm>
          <a:prstGeom prst="rect">
            <a:avLst/>
          </a:prstGeom>
        </p:spPr>
      </p:pic>
    </p:spTree>
    <p:extLst>
      <p:ext uri="{BB962C8B-B14F-4D97-AF65-F5344CB8AC3E}">
        <p14:creationId xmlns:p14="http://schemas.microsoft.com/office/powerpoint/2010/main" val="3093243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72680E-18CB-494C-BAE7-A37033541D1A}"/>
              </a:ext>
            </a:extLst>
          </p:cNvPr>
          <p:cNvSpPr txBox="1"/>
          <p:nvPr/>
        </p:nvSpPr>
        <p:spPr>
          <a:xfrm>
            <a:off x="242207" y="171978"/>
            <a:ext cx="11707586" cy="1200329"/>
          </a:xfrm>
          <a:prstGeom prst="rect">
            <a:avLst/>
          </a:prstGeom>
          <a:noFill/>
        </p:spPr>
        <p:txBody>
          <a:bodyPr wrap="square">
            <a:spAutoFit/>
          </a:bodyPr>
          <a:lstStyle/>
          <a:p>
            <a:pPr algn="just"/>
            <a:r>
              <a:rPr lang="en-US" sz="2400" b="1" dirty="0">
                <a:solidFill>
                  <a:srgbClr val="C00000"/>
                </a:solidFill>
              </a:rPr>
              <a:t>Step 2</a:t>
            </a:r>
          </a:p>
          <a:p>
            <a:pPr marL="342900" indent="-342900" algn="just">
              <a:buFont typeface="Arial" panose="020B0604020202020204" pitchFamily="34" charset="0"/>
              <a:buChar char="•"/>
            </a:pPr>
            <a:r>
              <a:rPr lang="en-US" sz="2400" b="1" dirty="0">
                <a:solidFill>
                  <a:srgbClr val="002060"/>
                </a:solidFill>
              </a:rPr>
              <a:t>Alternative Access: </a:t>
            </a:r>
            <a:r>
              <a:rPr lang="en-US" sz="2400" b="1" dirty="0">
                <a:solidFill>
                  <a:srgbClr val="0070C0"/>
                </a:solidFill>
              </a:rPr>
              <a:t>Clicking on the </a:t>
            </a:r>
            <a:r>
              <a:rPr lang="en-US" sz="2400" b="1" dirty="0">
                <a:solidFill>
                  <a:srgbClr val="FF0000"/>
                </a:solidFill>
              </a:rPr>
              <a:t>“WEB OPAC</a:t>
            </a:r>
            <a:r>
              <a:rPr lang="en-US" sz="2400" b="1" dirty="0">
                <a:solidFill>
                  <a:srgbClr val="0070C0"/>
                </a:solidFill>
              </a:rPr>
              <a:t>” icon available on the DCAC college website.</a:t>
            </a:r>
          </a:p>
        </p:txBody>
      </p:sp>
      <p:pic>
        <p:nvPicPr>
          <p:cNvPr id="4" name="Picture 3">
            <a:extLst>
              <a:ext uri="{FF2B5EF4-FFF2-40B4-BE49-F238E27FC236}">
                <a16:creationId xmlns:a16="http://schemas.microsoft.com/office/drawing/2014/main" id="{0DBD7267-812A-4B65-A571-3F33F16BFE24}"/>
              </a:ext>
            </a:extLst>
          </p:cNvPr>
          <p:cNvPicPr>
            <a:picLocks noChangeAspect="1"/>
          </p:cNvPicPr>
          <p:nvPr/>
        </p:nvPicPr>
        <p:blipFill rotWithShape="1">
          <a:blip r:embed="rId2"/>
          <a:srcRect l="2661" t="172" r="5564" b="8501"/>
          <a:stretch/>
        </p:blipFill>
        <p:spPr>
          <a:xfrm>
            <a:off x="242206" y="1302296"/>
            <a:ext cx="11568793" cy="5058080"/>
          </a:xfrm>
          <a:prstGeom prst="rect">
            <a:avLst/>
          </a:prstGeom>
        </p:spPr>
      </p:pic>
      <p:cxnSp>
        <p:nvCxnSpPr>
          <p:cNvPr id="7" name="Straight Connector 6">
            <a:extLst>
              <a:ext uri="{FF2B5EF4-FFF2-40B4-BE49-F238E27FC236}">
                <a16:creationId xmlns:a16="http://schemas.microsoft.com/office/drawing/2014/main" id="{5AD46279-9CFF-4FC4-9EDB-AC7D2FCE73E6}"/>
              </a:ext>
            </a:extLst>
          </p:cNvPr>
          <p:cNvCxnSpPr/>
          <p:nvPr/>
        </p:nvCxnSpPr>
        <p:spPr>
          <a:xfrm>
            <a:off x="7840133" y="5113868"/>
            <a:ext cx="2099733"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3" name="Straight Connector 12">
            <a:extLst>
              <a:ext uri="{FF2B5EF4-FFF2-40B4-BE49-F238E27FC236}">
                <a16:creationId xmlns:a16="http://schemas.microsoft.com/office/drawing/2014/main" id="{3F1AD5E0-C921-424E-B239-6CF5551856C7}"/>
              </a:ext>
            </a:extLst>
          </p:cNvPr>
          <p:cNvCxnSpPr/>
          <p:nvPr/>
        </p:nvCxnSpPr>
        <p:spPr>
          <a:xfrm>
            <a:off x="7840133" y="5588000"/>
            <a:ext cx="2099733"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4" name="Straight Connector 13">
            <a:extLst>
              <a:ext uri="{FF2B5EF4-FFF2-40B4-BE49-F238E27FC236}">
                <a16:creationId xmlns:a16="http://schemas.microsoft.com/office/drawing/2014/main" id="{D3099DE5-03AE-4020-AC85-0194A13A8126}"/>
              </a:ext>
            </a:extLst>
          </p:cNvPr>
          <p:cNvCxnSpPr>
            <a:cxnSpLocks/>
          </p:cNvCxnSpPr>
          <p:nvPr/>
        </p:nvCxnSpPr>
        <p:spPr>
          <a:xfrm flipV="1">
            <a:off x="7840133" y="5113868"/>
            <a:ext cx="0" cy="474132"/>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DEA1509B-4F6A-4A08-A396-1D0F383773D5}"/>
              </a:ext>
            </a:extLst>
          </p:cNvPr>
          <p:cNvCxnSpPr>
            <a:cxnSpLocks/>
          </p:cNvCxnSpPr>
          <p:nvPr/>
        </p:nvCxnSpPr>
        <p:spPr>
          <a:xfrm flipV="1">
            <a:off x="9939866" y="5113868"/>
            <a:ext cx="0" cy="474132"/>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7" name="Straight Arrow Connector 16">
            <a:extLst>
              <a:ext uri="{FF2B5EF4-FFF2-40B4-BE49-F238E27FC236}">
                <a16:creationId xmlns:a16="http://schemas.microsoft.com/office/drawing/2014/main" id="{77F0AA9E-7164-4878-A389-980ACAC997E1}"/>
              </a:ext>
            </a:extLst>
          </p:cNvPr>
          <p:cNvCxnSpPr>
            <a:cxnSpLocks/>
          </p:cNvCxnSpPr>
          <p:nvPr/>
        </p:nvCxnSpPr>
        <p:spPr>
          <a:xfrm flipH="1" flipV="1">
            <a:off x="9702802" y="5588001"/>
            <a:ext cx="732215" cy="700455"/>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936637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C0C9EAE-4F9A-49B0-90D8-B8E224A18B34}"/>
              </a:ext>
            </a:extLst>
          </p:cNvPr>
          <p:cNvSpPr txBox="1"/>
          <p:nvPr/>
        </p:nvSpPr>
        <p:spPr>
          <a:xfrm>
            <a:off x="179614" y="112690"/>
            <a:ext cx="11805558" cy="1200329"/>
          </a:xfrm>
          <a:prstGeom prst="rect">
            <a:avLst/>
          </a:prstGeom>
          <a:noFill/>
        </p:spPr>
        <p:txBody>
          <a:bodyPr wrap="square">
            <a:spAutoFit/>
          </a:bodyPr>
          <a:lstStyle/>
          <a:p>
            <a:r>
              <a:rPr lang="en-US" sz="2400" b="1" dirty="0">
                <a:solidFill>
                  <a:srgbClr val="C00000"/>
                </a:solidFill>
              </a:rPr>
              <a:t>Step 3:  Search for Books</a:t>
            </a:r>
          </a:p>
          <a:p>
            <a:r>
              <a:rPr lang="en-US" sz="2400" b="1" dirty="0">
                <a:solidFill>
                  <a:srgbClr val="0070C0"/>
                </a:solidFill>
              </a:rPr>
              <a:t>Use the search box to find books by Title, Author, Subject, ISBN, ISSN, Call  Number and other criteria. The search results will include the location of the books on the shelf.</a:t>
            </a:r>
          </a:p>
        </p:txBody>
      </p:sp>
      <p:pic>
        <p:nvPicPr>
          <p:cNvPr id="6" name="Picture 5">
            <a:extLst>
              <a:ext uri="{FF2B5EF4-FFF2-40B4-BE49-F238E27FC236}">
                <a16:creationId xmlns:a16="http://schemas.microsoft.com/office/drawing/2014/main" id="{F98D6693-2554-4966-AABC-07C192831314}"/>
              </a:ext>
            </a:extLst>
          </p:cNvPr>
          <p:cNvPicPr>
            <a:picLocks noChangeAspect="1"/>
          </p:cNvPicPr>
          <p:nvPr/>
        </p:nvPicPr>
        <p:blipFill>
          <a:blip r:embed="rId2"/>
          <a:stretch>
            <a:fillRect/>
          </a:stretch>
        </p:blipFill>
        <p:spPr>
          <a:xfrm>
            <a:off x="179614" y="1265596"/>
            <a:ext cx="11221131" cy="4838645"/>
          </a:xfrm>
          <a:prstGeom prst="rect">
            <a:avLst/>
          </a:prstGeom>
        </p:spPr>
      </p:pic>
      <p:cxnSp>
        <p:nvCxnSpPr>
          <p:cNvPr id="4" name="Straight Arrow Connector 3">
            <a:extLst>
              <a:ext uri="{FF2B5EF4-FFF2-40B4-BE49-F238E27FC236}">
                <a16:creationId xmlns:a16="http://schemas.microsoft.com/office/drawing/2014/main" id="{6D5B6DD4-C2BA-4920-99C0-1FA29E433720}"/>
              </a:ext>
            </a:extLst>
          </p:cNvPr>
          <p:cNvCxnSpPr>
            <a:cxnSpLocks/>
          </p:cNvCxnSpPr>
          <p:nvPr/>
        </p:nvCxnSpPr>
        <p:spPr>
          <a:xfrm>
            <a:off x="1371600" y="2286000"/>
            <a:ext cx="389467" cy="601133"/>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727912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38CAE3-940E-4220-A6F1-89C260C45D7E}"/>
              </a:ext>
            </a:extLst>
          </p:cNvPr>
          <p:cNvPicPr>
            <a:picLocks noChangeAspect="1"/>
          </p:cNvPicPr>
          <p:nvPr/>
        </p:nvPicPr>
        <p:blipFill>
          <a:blip r:embed="rId2"/>
          <a:stretch>
            <a:fillRect/>
          </a:stretch>
        </p:blipFill>
        <p:spPr>
          <a:xfrm>
            <a:off x="0" y="1430865"/>
            <a:ext cx="12192000" cy="4859868"/>
          </a:xfrm>
          <a:prstGeom prst="rect">
            <a:avLst/>
          </a:prstGeom>
        </p:spPr>
      </p:pic>
      <p:sp>
        <p:nvSpPr>
          <p:cNvPr id="5" name="TextBox 4">
            <a:extLst>
              <a:ext uri="{FF2B5EF4-FFF2-40B4-BE49-F238E27FC236}">
                <a16:creationId xmlns:a16="http://schemas.microsoft.com/office/drawing/2014/main" id="{9848AE36-A4DD-4B16-BA0F-A014D49E22F9}"/>
              </a:ext>
            </a:extLst>
          </p:cNvPr>
          <p:cNvSpPr txBox="1"/>
          <p:nvPr/>
        </p:nvSpPr>
        <p:spPr>
          <a:xfrm>
            <a:off x="481088" y="151768"/>
            <a:ext cx="11805558" cy="830997"/>
          </a:xfrm>
          <a:prstGeom prst="rect">
            <a:avLst/>
          </a:prstGeom>
          <a:noFill/>
        </p:spPr>
        <p:txBody>
          <a:bodyPr wrap="square">
            <a:spAutoFit/>
          </a:bodyPr>
          <a:lstStyle/>
          <a:p>
            <a:r>
              <a:rPr lang="en-US" sz="2400" b="1" dirty="0">
                <a:solidFill>
                  <a:srgbClr val="C00000"/>
                </a:solidFill>
              </a:rPr>
              <a:t>Step 4:  Search book with title </a:t>
            </a:r>
          </a:p>
          <a:p>
            <a:r>
              <a:rPr lang="en-US" sz="2400" b="1" dirty="0">
                <a:solidFill>
                  <a:srgbClr val="0070C0"/>
                </a:solidFill>
              </a:rPr>
              <a:t>Enter the book title into the search box and click "Go" to view the search results.</a:t>
            </a:r>
          </a:p>
        </p:txBody>
      </p:sp>
    </p:spTree>
    <p:extLst>
      <p:ext uri="{BB962C8B-B14F-4D97-AF65-F5344CB8AC3E}">
        <p14:creationId xmlns:p14="http://schemas.microsoft.com/office/powerpoint/2010/main" val="3982020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59BC5D8-75C7-44CE-AEF6-4626AA330736}"/>
              </a:ext>
            </a:extLst>
          </p:cNvPr>
          <p:cNvSpPr txBox="1"/>
          <p:nvPr/>
        </p:nvSpPr>
        <p:spPr>
          <a:xfrm>
            <a:off x="137053" y="98048"/>
            <a:ext cx="11785601" cy="1261884"/>
          </a:xfrm>
          <a:prstGeom prst="rect">
            <a:avLst/>
          </a:prstGeom>
          <a:noFill/>
        </p:spPr>
        <p:txBody>
          <a:bodyPr wrap="square">
            <a:spAutoFit/>
          </a:bodyPr>
          <a:lstStyle/>
          <a:p>
            <a:r>
              <a:rPr lang="en-US" sz="2800" b="1" dirty="0">
                <a:solidFill>
                  <a:srgbClr val="C00000"/>
                </a:solidFill>
              </a:rPr>
              <a:t>Step 3: Explore e-Resources</a:t>
            </a:r>
            <a:endParaRPr lang="th-TH" sz="2800" b="1" dirty="0">
              <a:solidFill>
                <a:srgbClr val="C00000"/>
              </a:solidFill>
            </a:endParaRPr>
          </a:p>
          <a:p>
            <a:r>
              <a:rPr lang="en-US" sz="2400" dirty="0"/>
              <a:t>On the left side, explore the list of open access e-Resources and subscribed N-LIST e- resources. </a:t>
            </a:r>
            <a:r>
              <a:rPr lang="en-US" sz="2400" b="1" dirty="0">
                <a:solidFill>
                  <a:srgbClr val="002060"/>
                </a:solidFill>
              </a:rPr>
              <a:t> </a:t>
            </a:r>
          </a:p>
        </p:txBody>
      </p:sp>
      <p:cxnSp>
        <p:nvCxnSpPr>
          <p:cNvPr id="8" name="Straight Arrow Connector 7">
            <a:extLst>
              <a:ext uri="{FF2B5EF4-FFF2-40B4-BE49-F238E27FC236}">
                <a16:creationId xmlns:a16="http://schemas.microsoft.com/office/drawing/2014/main" id="{52D76773-A01E-4E03-9EBF-CF93A3944927}"/>
              </a:ext>
            </a:extLst>
          </p:cNvPr>
          <p:cNvCxnSpPr>
            <a:cxnSpLocks/>
          </p:cNvCxnSpPr>
          <p:nvPr/>
        </p:nvCxnSpPr>
        <p:spPr>
          <a:xfrm flipV="1">
            <a:off x="137053" y="3738151"/>
            <a:ext cx="592670" cy="71520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pic>
        <p:nvPicPr>
          <p:cNvPr id="3" name="Picture 2">
            <a:extLst>
              <a:ext uri="{FF2B5EF4-FFF2-40B4-BE49-F238E27FC236}">
                <a16:creationId xmlns:a16="http://schemas.microsoft.com/office/drawing/2014/main" id="{5BF90DD4-5753-4D2E-BD6C-DE5E26E9DD25}"/>
              </a:ext>
            </a:extLst>
          </p:cNvPr>
          <p:cNvPicPr>
            <a:picLocks noChangeAspect="1"/>
          </p:cNvPicPr>
          <p:nvPr/>
        </p:nvPicPr>
        <p:blipFill rotWithShape="1">
          <a:blip r:embed="rId2"/>
          <a:srcRect l="1928" t="24148" b="-167"/>
          <a:stretch/>
        </p:blipFill>
        <p:spPr>
          <a:xfrm>
            <a:off x="752475" y="1599142"/>
            <a:ext cx="11070164" cy="4733925"/>
          </a:xfrm>
          <a:prstGeom prst="rect">
            <a:avLst/>
          </a:prstGeom>
        </p:spPr>
      </p:pic>
      <p:cxnSp>
        <p:nvCxnSpPr>
          <p:cNvPr id="10" name="Straight Connector 9">
            <a:extLst>
              <a:ext uri="{FF2B5EF4-FFF2-40B4-BE49-F238E27FC236}">
                <a16:creationId xmlns:a16="http://schemas.microsoft.com/office/drawing/2014/main" id="{29B115E6-F862-4ED0-A1BB-275A1DEC0BD6}"/>
              </a:ext>
            </a:extLst>
          </p:cNvPr>
          <p:cNvCxnSpPr>
            <a:cxnSpLocks/>
          </p:cNvCxnSpPr>
          <p:nvPr/>
        </p:nvCxnSpPr>
        <p:spPr>
          <a:xfrm>
            <a:off x="766764" y="2790825"/>
            <a:ext cx="168116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1" name="Straight Connector 10">
            <a:extLst>
              <a:ext uri="{FF2B5EF4-FFF2-40B4-BE49-F238E27FC236}">
                <a16:creationId xmlns:a16="http://schemas.microsoft.com/office/drawing/2014/main" id="{62D0BFE3-4C76-403C-A3B3-1956181209DC}"/>
              </a:ext>
            </a:extLst>
          </p:cNvPr>
          <p:cNvCxnSpPr>
            <a:cxnSpLocks/>
          </p:cNvCxnSpPr>
          <p:nvPr/>
        </p:nvCxnSpPr>
        <p:spPr>
          <a:xfrm>
            <a:off x="752475" y="6324598"/>
            <a:ext cx="1057275"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43C843F0-68DC-43D7-8178-4853CEB9BE92}"/>
              </a:ext>
            </a:extLst>
          </p:cNvPr>
          <p:cNvCxnSpPr>
            <a:cxnSpLocks/>
          </p:cNvCxnSpPr>
          <p:nvPr/>
        </p:nvCxnSpPr>
        <p:spPr>
          <a:xfrm flipV="1">
            <a:off x="752475" y="2790825"/>
            <a:ext cx="0" cy="3533774"/>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3" name="Straight Connector 12">
            <a:extLst>
              <a:ext uri="{FF2B5EF4-FFF2-40B4-BE49-F238E27FC236}">
                <a16:creationId xmlns:a16="http://schemas.microsoft.com/office/drawing/2014/main" id="{AA8E8E55-1619-440B-8D9C-2A07F27E603E}"/>
              </a:ext>
            </a:extLst>
          </p:cNvPr>
          <p:cNvCxnSpPr>
            <a:cxnSpLocks/>
          </p:cNvCxnSpPr>
          <p:nvPr/>
        </p:nvCxnSpPr>
        <p:spPr>
          <a:xfrm flipV="1">
            <a:off x="1809750" y="6324598"/>
            <a:ext cx="666750" cy="2"/>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3" name="Straight Connector 22">
            <a:extLst>
              <a:ext uri="{FF2B5EF4-FFF2-40B4-BE49-F238E27FC236}">
                <a16:creationId xmlns:a16="http://schemas.microsoft.com/office/drawing/2014/main" id="{8FD995A5-122C-4230-9E47-7EF9B06F03AE}"/>
              </a:ext>
            </a:extLst>
          </p:cNvPr>
          <p:cNvCxnSpPr>
            <a:cxnSpLocks/>
          </p:cNvCxnSpPr>
          <p:nvPr/>
        </p:nvCxnSpPr>
        <p:spPr>
          <a:xfrm flipV="1">
            <a:off x="2447924" y="2790825"/>
            <a:ext cx="0" cy="3533774"/>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59606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9A59622-1607-4635-A16D-4885E96946A1}"/>
              </a:ext>
            </a:extLst>
          </p:cNvPr>
          <p:cNvSpPr txBox="1"/>
          <p:nvPr/>
        </p:nvSpPr>
        <p:spPr>
          <a:xfrm>
            <a:off x="169333" y="127000"/>
            <a:ext cx="10938933" cy="3416320"/>
          </a:xfrm>
          <a:prstGeom prst="rect">
            <a:avLst/>
          </a:prstGeom>
          <a:noFill/>
        </p:spPr>
        <p:txBody>
          <a:bodyPr wrap="square">
            <a:spAutoFit/>
          </a:bodyPr>
          <a:lstStyle/>
          <a:p>
            <a:r>
              <a:rPr lang="en-US" sz="2800" b="1" dirty="0">
                <a:solidFill>
                  <a:srgbClr val="C00000"/>
                </a:solidFill>
              </a:rPr>
              <a:t>Step 4: Log in to your account using the following credentials:</a:t>
            </a:r>
          </a:p>
          <a:p>
            <a:pPr algn="just"/>
            <a:endParaRPr lang="th-TH" sz="2400" b="1" dirty="0">
              <a:solidFill>
                <a:srgbClr val="FF0000"/>
              </a:solidFill>
            </a:endParaRPr>
          </a:p>
          <a:p>
            <a:pPr>
              <a:buFont typeface="Arial" panose="020B0604020202020204" pitchFamily="34" charset="0"/>
              <a:buChar char="•"/>
            </a:pPr>
            <a:r>
              <a:rPr lang="en-US" sz="2800" b="1" dirty="0"/>
              <a:t>Login ID:</a:t>
            </a:r>
            <a:r>
              <a:rPr lang="en-US" sz="2800" dirty="0"/>
              <a:t> Enter your Member ID</a:t>
            </a:r>
          </a:p>
          <a:p>
            <a:pPr>
              <a:buFont typeface="Arial" panose="020B0604020202020204" pitchFamily="34" charset="0"/>
              <a:buChar char="•"/>
            </a:pPr>
            <a:r>
              <a:rPr lang="en-US" sz="2800" b="1" dirty="0"/>
              <a:t>Password:</a:t>
            </a:r>
            <a:r>
              <a:rPr lang="en-US" sz="2800" dirty="0"/>
              <a:t> Enter your Member ID (Note: The default password is the same as your Member ID Number, as provided on your college ID card. Please change your password for security purposes.)</a:t>
            </a:r>
          </a:p>
          <a:p>
            <a:pPr algn="just"/>
            <a:endParaRPr lang="en-US" sz="2800" b="1" dirty="0">
              <a:solidFill>
                <a:srgbClr val="002060"/>
              </a:solidFill>
            </a:endParaRPr>
          </a:p>
          <a:p>
            <a:endParaRPr lang="en-US" sz="2400" b="1" dirty="0">
              <a:solidFill>
                <a:srgbClr val="0070C0"/>
              </a:solidFill>
            </a:endParaRPr>
          </a:p>
        </p:txBody>
      </p:sp>
      <p:pic>
        <p:nvPicPr>
          <p:cNvPr id="11" name="Picture 10">
            <a:extLst>
              <a:ext uri="{FF2B5EF4-FFF2-40B4-BE49-F238E27FC236}">
                <a16:creationId xmlns:a16="http://schemas.microsoft.com/office/drawing/2014/main" id="{65BC86D5-3299-4831-BADA-236D7D6C7944}"/>
              </a:ext>
            </a:extLst>
          </p:cNvPr>
          <p:cNvPicPr>
            <a:picLocks noChangeAspect="1"/>
          </p:cNvPicPr>
          <p:nvPr/>
        </p:nvPicPr>
        <p:blipFill>
          <a:blip r:embed="rId2"/>
          <a:stretch>
            <a:fillRect/>
          </a:stretch>
        </p:blipFill>
        <p:spPr>
          <a:xfrm>
            <a:off x="948265" y="2684547"/>
            <a:ext cx="9381068" cy="3945413"/>
          </a:xfrm>
          <a:prstGeom prst="rect">
            <a:avLst/>
          </a:prstGeom>
        </p:spPr>
      </p:pic>
      <p:cxnSp>
        <p:nvCxnSpPr>
          <p:cNvPr id="12" name="Straight Arrow Connector 11">
            <a:extLst>
              <a:ext uri="{FF2B5EF4-FFF2-40B4-BE49-F238E27FC236}">
                <a16:creationId xmlns:a16="http://schemas.microsoft.com/office/drawing/2014/main" id="{65789832-DD91-40CC-BF1E-958088D2F28A}"/>
              </a:ext>
            </a:extLst>
          </p:cNvPr>
          <p:cNvCxnSpPr>
            <a:cxnSpLocks/>
          </p:cNvCxnSpPr>
          <p:nvPr/>
        </p:nvCxnSpPr>
        <p:spPr>
          <a:xfrm flipH="1">
            <a:off x="9118600" y="5190067"/>
            <a:ext cx="778933" cy="448733"/>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584405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387267F-DC92-4C51-9B2E-1E29803A5646}"/>
              </a:ext>
            </a:extLst>
          </p:cNvPr>
          <p:cNvSpPr txBox="1"/>
          <p:nvPr/>
        </p:nvSpPr>
        <p:spPr>
          <a:xfrm>
            <a:off x="50800" y="315282"/>
            <a:ext cx="11887200" cy="1200329"/>
          </a:xfrm>
          <a:prstGeom prst="rect">
            <a:avLst/>
          </a:prstGeom>
          <a:noFill/>
        </p:spPr>
        <p:txBody>
          <a:bodyPr wrap="square">
            <a:spAutoFit/>
          </a:bodyPr>
          <a:lstStyle/>
          <a:p>
            <a:r>
              <a:rPr lang="en-US" sz="2400" b="1" dirty="0">
                <a:solidFill>
                  <a:srgbClr val="C00000"/>
                </a:solidFill>
              </a:rPr>
              <a:t>Step 5: Manage Your Account</a:t>
            </a:r>
          </a:p>
          <a:p>
            <a:r>
              <a:rPr lang="en-US" sz="2400" dirty="0"/>
              <a:t>After logging in, manage your account by checking book transactions, fine charges, personal details, checked-out books, overdue books, and more.</a:t>
            </a:r>
            <a:endParaRPr lang="en-US" sz="2400" b="1" dirty="0">
              <a:solidFill>
                <a:srgbClr val="002060"/>
              </a:solidFill>
            </a:endParaRPr>
          </a:p>
        </p:txBody>
      </p:sp>
      <p:grpSp>
        <p:nvGrpSpPr>
          <p:cNvPr id="9" name="Group 2">
            <a:extLst>
              <a:ext uri="{FF2B5EF4-FFF2-40B4-BE49-F238E27FC236}">
                <a16:creationId xmlns:a16="http://schemas.microsoft.com/office/drawing/2014/main" id="{BFA2959D-C8EA-4832-99C3-4497E383336F}"/>
              </a:ext>
            </a:extLst>
          </p:cNvPr>
          <p:cNvGrpSpPr>
            <a:grpSpLocks/>
          </p:cNvGrpSpPr>
          <p:nvPr/>
        </p:nvGrpSpPr>
        <p:grpSpPr bwMode="auto">
          <a:xfrm>
            <a:off x="448203" y="1701800"/>
            <a:ext cx="11295594" cy="4521200"/>
            <a:chOff x="1291" y="356"/>
            <a:chExt cx="16589" cy="6712"/>
          </a:xfrm>
        </p:grpSpPr>
        <p:pic>
          <p:nvPicPr>
            <p:cNvPr id="2051" name="Picture 3">
              <a:extLst>
                <a:ext uri="{FF2B5EF4-FFF2-40B4-BE49-F238E27FC236}">
                  <a16:creationId xmlns:a16="http://schemas.microsoft.com/office/drawing/2014/main" id="{5805F631-5E7F-4411-A609-21F31BCF73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7" y="539"/>
              <a:ext cx="12663" cy="6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Line 4">
              <a:extLst>
                <a:ext uri="{FF2B5EF4-FFF2-40B4-BE49-F238E27FC236}">
                  <a16:creationId xmlns:a16="http://schemas.microsoft.com/office/drawing/2014/main" id="{38703798-5881-4DE7-8D57-297BA299768D}"/>
                </a:ext>
              </a:extLst>
            </p:cNvPr>
            <p:cNvSpPr>
              <a:spLocks noChangeShapeType="1"/>
            </p:cNvSpPr>
            <p:nvPr/>
          </p:nvSpPr>
          <p:spPr bwMode="auto">
            <a:xfrm>
              <a:off x="5219" y="5161"/>
              <a:ext cx="1967" cy="25"/>
            </a:xfrm>
            <a:prstGeom prst="line">
              <a:avLst/>
            </a:prstGeom>
            <a:noFill/>
            <a:ln w="38100">
              <a:solidFill>
                <a:srgbClr val="C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h-TH"/>
            </a:p>
          </p:txBody>
        </p:sp>
        <p:sp>
          <p:nvSpPr>
            <p:cNvPr id="11" name="Line 5">
              <a:extLst>
                <a:ext uri="{FF2B5EF4-FFF2-40B4-BE49-F238E27FC236}">
                  <a16:creationId xmlns:a16="http://schemas.microsoft.com/office/drawing/2014/main" id="{B9A4D327-A4DF-47EA-9458-AE7350184EA9}"/>
                </a:ext>
              </a:extLst>
            </p:cNvPr>
            <p:cNvSpPr>
              <a:spLocks noChangeShapeType="1"/>
            </p:cNvSpPr>
            <p:nvPr/>
          </p:nvSpPr>
          <p:spPr bwMode="auto">
            <a:xfrm>
              <a:off x="5219" y="5161"/>
              <a:ext cx="0" cy="1843"/>
            </a:xfrm>
            <a:prstGeom prst="line">
              <a:avLst/>
            </a:prstGeom>
            <a:noFill/>
            <a:ln w="28956">
              <a:solidFill>
                <a:srgbClr val="C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h-TH"/>
            </a:p>
          </p:txBody>
        </p:sp>
        <p:sp>
          <p:nvSpPr>
            <p:cNvPr id="12" name="Line 6">
              <a:extLst>
                <a:ext uri="{FF2B5EF4-FFF2-40B4-BE49-F238E27FC236}">
                  <a16:creationId xmlns:a16="http://schemas.microsoft.com/office/drawing/2014/main" id="{D49C06F0-0C11-441C-9563-80B1CC812AD2}"/>
                </a:ext>
              </a:extLst>
            </p:cNvPr>
            <p:cNvSpPr>
              <a:spLocks noChangeShapeType="1"/>
            </p:cNvSpPr>
            <p:nvPr/>
          </p:nvSpPr>
          <p:spPr bwMode="auto">
            <a:xfrm>
              <a:off x="5219" y="7037"/>
              <a:ext cx="1967" cy="0"/>
            </a:xfrm>
            <a:prstGeom prst="line">
              <a:avLst/>
            </a:prstGeom>
            <a:noFill/>
            <a:ln w="38100">
              <a:solidFill>
                <a:srgbClr val="C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h-TH"/>
            </a:p>
          </p:txBody>
        </p:sp>
        <p:sp>
          <p:nvSpPr>
            <p:cNvPr id="13" name="Line 7">
              <a:extLst>
                <a:ext uri="{FF2B5EF4-FFF2-40B4-BE49-F238E27FC236}">
                  <a16:creationId xmlns:a16="http://schemas.microsoft.com/office/drawing/2014/main" id="{8278CB82-7F1A-467B-8C85-14E825B68E6D}"/>
                </a:ext>
              </a:extLst>
            </p:cNvPr>
            <p:cNvSpPr>
              <a:spLocks noChangeShapeType="1"/>
            </p:cNvSpPr>
            <p:nvPr/>
          </p:nvSpPr>
          <p:spPr bwMode="auto">
            <a:xfrm>
              <a:off x="7187" y="5185"/>
              <a:ext cx="0" cy="1843"/>
            </a:xfrm>
            <a:prstGeom prst="line">
              <a:avLst/>
            </a:prstGeom>
            <a:noFill/>
            <a:ln w="28956">
              <a:solidFill>
                <a:srgbClr val="C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h-TH"/>
            </a:p>
          </p:txBody>
        </p:sp>
        <p:pic>
          <p:nvPicPr>
            <p:cNvPr id="2056" name="Picture 8">
              <a:extLst>
                <a:ext uri="{FF2B5EF4-FFF2-40B4-BE49-F238E27FC236}">
                  <a16:creationId xmlns:a16="http://schemas.microsoft.com/office/drawing/2014/main" id="{3D7008AB-D6DA-47FD-BA6B-738E3EA0F2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0" y="460"/>
              <a:ext cx="2866" cy="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AutoShape 9">
              <a:extLst>
                <a:ext uri="{FF2B5EF4-FFF2-40B4-BE49-F238E27FC236}">
                  <a16:creationId xmlns:a16="http://schemas.microsoft.com/office/drawing/2014/main" id="{3DD6A4F3-FFA2-48BB-935B-561E1CC04CD2}"/>
                </a:ext>
              </a:extLst>
            </p:cNvPr>
            <p:cNvSpPr>
              <a:spLocks/>
            </p:cNvSpPr>
            <p:nvPr/>
          </p:nvSpPr>
          <p:spPr bwMode="auto">
            <a:xfrm>
              <a:off x="4186" y="4299"/>
              <a:ext cx="1057" cy="1382"/>
            </a:xfrm>
            <a:custGeom>
              <a:avLst/>
              <a:gdLst>
                <a:gd name="T0" fmla="+- 0 4319 4187"/>
                <a:gd name="T1" fmla="*/ T0 w 1057"/>
                <a:gd name="T2" fmla="+- 0 4425 4299"/>
                <a:gd name="T3" fmla="*/ 4425 h 1382"/>
                <a:gd name="T4" fmla="+- 0 4272 4187"/>
                <a:gd name="T5" fmla="*/ T4 w 1057"/>
                <a:gd name="T6" fmla="+- 0 4461 4299"/>
                <a:gd name="T7" fmla="*/ 4461 h 1382"/>
                <a:gd name="T8" fmla="+- 0 5196 4187"/>
                <a:gd name="T9" fmla="*/ T8 w 1057"/>
                <a:gd name="T10" fmla="+- 0 5681 4299"/>
                <a:gd name="T11" fmla="*/ 5681 h 1382"/>
                <a:gd name="T12" fmla="+- 0 5243 4187"/>
                <a:gd name="T13" fmla="*/ T12 w 1057"/>
                <a:gd name="T14" fmla="+- 0 5645 4299"/>
                <a:gd name="T15" fmla="*/ 5645 h 1382"/>
                <a:gd name="T16" fmla="+- 0 4319 4187"/>
                <a:gd name="T17" fmla="*/ T16 w 1057"/>
                <a:gd name="T18" fmla="+- 0 4425 4299"/>
                <a:gd name="T19" fmla="*/ 4425 h 1382"/>
                <a:gd name="T20" fmla="+- 0 4187 4187"/>
                <a:gd name="T21" fmla="*/ T20 w 1057"/>
                <a:gd name="T22" fmla="+- 0 4299 4299"/>
                <a:gd name="T23" fmla="*/ 4299 h 1382"/>
                <a:gd name="T24" fmla="+- 0 4224 4187"/>
                <a:gd name="T25" fmla="*/ T24 w 1057"/>
                <a:gd name="T26" fmla="+- 0 4497 4299"/>
                <a:gd name="T27" fmla="*/ 4497 h 1382"/>
                <a:gd name="T28" fmla="+- 0 4272 4187"/>
                <a:gd name="T29" fmla="*/ T28 w 1057"/>
                <a:gd name="T30" fmla="+- 0 4461 4299"/>
                <a:gd name="T31" fmla="*/ 4461 h 1382"/>
                <a:gd name="T32" fmla="+- 0 4253 4187"/>
                <a:gd name="T33" fmla="*/ T32 w 1057"/>
                <a:gd name="T34" fmla="+- 0 4437 4299"/>
                <a:gd name="T35" fmla="*/ 4437 h 1382"/>
                <a:gd name="T36" fmla="+- 0 4301 4187"/>
                <a:gd name="T37" fmla="*/ T36 w 1057"/>
                <a:gd name="T38" fmla="+- 0 4401 4299"/>
                <a:gd name="T39" fmla="*/ 4401 h 1382"/>
                <a:gd name="T40" fmla="+- 0 4351 4187"/>
                <a:gd name="T41" fmla="*/ T40 w 1057"/>
                <a:gd name="T42" fmla="+- 0 4401 4299"/>
                <a:gd name="T43" fmla="*/ 4401 h 1382"/>
                <a:gd name="T44" fmla="+- 0 4367 4187"/>
                <a:gd name="T45" fmla="*/ T44 w 1057"/>
                <a:gd name="T46" fmla="+- 0 4388 4299"/>
                <a:gd name="T47" fmla="*/ 4388 h 1382"/>
                <a:gd name="T48" fmla="+- 0 4187 4187"/>
                <a:gd name="T49" fmla="*/ T48 w 1057"/>
                <a:gd name="T50" fmla="+- 0 4299 4299"/>
                <a:gd name="T51" fmla="*/ 4299 h 1382"/>
                <a:gd name="T52" fmla="+- 0 4301 4187"/>
                <a:gd name="T53" fmla="*/ T52 w 1057"/>
                <a:gd name="T54" fmla="+- 0 4401 4299"/>
                <a:gd name="T55" fmla="*/ 4401 h 1382"/>
                <a:gd name="T56" fmla="+- 0 4253 4187"/>
                <a:gd name="T57" fmla="*/ T56 w 1057"/>
                <a:gd name="T58" fmla="+- 0 4437 4299"/>
                <a:gd name="T59" fmla="*/ 4437 h 1382"/>
                <a:gd name="T60" fmla="+- 0 4272 4187"/>
                <a:gd name="T61" fmla="*/ T60 w 1057"/>
                <a:gd name="T62" fmla="+- 0 4461 4299"/>
                <a:gd name="T63" fmla="*/ 4461 h 1382"/>
                <a:gd name="T64" fmla="+- 0 4319 4187"/>
                <a:gd name="T65" fmla="*/ T64 w 1057"/>
                <a:gd name="T66" fmla="+- 0 4425 4299"/>
                <a:gd name="T67" fmla="*/ 4425 h 1382"/>
                <a:gd name="T68" fmla="+- 0 4301 4187"/>
                <a:gd name="T69" fmla="*/ T68 w 1057"/>
                <a:gd name="T70" fmla="+- 0 4401 4299"/>
                <a:gd name="T71" fmla="*/ 4401 h 1382"/>
                <a:gd name="T72" fmla="+- 0 4351 4187"/>
                <a:gd name="T73" fmla="*/ T72 w 1057"/>
                <a:gd name="T74" fmla="+- 0 4401 4299"/>
                <a:gd name="T75" fmla="*/ 4401 h 1382"/>
                <a:gd name="T76" fmla="+- 0 4301 4187"/>
                <a:gd name="T77" fmla="*/ T76 w 1057"/>
                <a:gd name="T78" fmla="+- 0 4401 4299"/>
                <a:gd name="T79" fmla="*/ 4401 h 1382"/>
                <a:gd name="T80" fmla="+- 0 4319 4187"/>
                <a:gd name="T81" fmla="*/ T80 w 1057"/>
                <a:gd name="T82" fmla="+- 0 4425 4299"/>
                <a:gd name="T83" fmla="*/ 4425 h 1382"/>
                <a:gd name="T84" fmla="+- 0 4351 4187"/>
                <a:gd name="T85" fmla="*/ T84 w 1057"/>
                <a:gd name="T86" fmla="+- 0 4401 4299"/>
                <a:gd name="T87" fmla="*/ 4401 h 13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1057" h="1382">
                  <a:moveTo>
                    <a:pt x="132" y="126"/>
                  </a:moveTo>
                  <a:lnTo>
                    <a:pt x="85" y="162"/>
                  </a:lnTo>
                  <a:lnTo>
                    <a:pt x="1009" y="1382"/>
                  </a:lnTo>
                  <a:lnTo>
                    <a:pt x="1056" y="1346"/>
                  </a:lnTo>
                  <a:lnTo>
                    <a:pt x="132" y="126"/>
                  </a:lnTo>
                  <a:close/>
                  <a:moveTo>
                    <a:pt x="0" y="0"/>
                  </a:moveTo>
                  <a:lnTo>
                    <a:pt x="37" y="198"/>
                  </a:lnTo>
                  <a:lnTo>
                    <a:pt x="85" y="162"/>
                  </a:lnTo>
                  <a:lnTo>
                    <a:pt x="66" y="138"/>
                  </a:lnTo>
                  <a:lnTo>
                    <a:pt x="114" y="102"/>
                  </a:lnTo>
                  <a:lnTo>
                    <a:pt x="164" y="102"/>
                  </a:lnTo>
                  <a:lnTo>
                    <a:pt x="180" y="89"/>
                  </a:lnTo>
                  <a:lnTo>
                    <a:pt x="0" y="0"/>
                  </a:lnTo>
                  <a:close/>
                  <a:moveTo>
                    <a:pt x="114" y="102"/>
                  </a:moveTo>
                  <a:lnTo>
                    <a:pt x="66" y="138"/>
                  </a:lnTo>
                  <a:lnTo>
                    <a:pt x="85" y="162"/>
                  </a:lnTo>
                  <a:lnTo>
                    <a:pt x="132" y="126"/>
                  </a:lnTo>
                  <a:lnTo>
                    <a:pt x="114" y="102"/>
                  </a:lnTo>
                  <a:close/>
                  <a:moveTo>
                    <a:pt x="164" y="102"/>
                  </a:moveTo>
                  <a:lnTo>
                    <a:pt x="114" y="102"/>
                  </a:lnTo>
                  <a:lnTo>
                    <a:pt x="132" y="126"/>
                  </a:lnTo>
                  <a:lnTo>
                    <a:pt x="164" y="102"/>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5" name="AutoShape 10">
              <a:extLst>
                <a:ext uri="{FF2B5EF4-FFF2-40B4-BE49-F238E27FC236}">
                  <a16:creationId xmlns:a16="http://schemas.microsoft.com/office/drawing/2014/main" id="{6AB9EB2F-AEAC-41A2-9063-738494C374C3}"/>
                </a:ext>
              </a:extLst>
            </p:cNvPr>
            <p:cNvSpPr>
              <a:spLocks/>
            </p:cNvSpPr>
            <p:nvPr/>
          </p:nvSpPr>
          <p:spPr bwMode="auto">
            <a:xfrm>
              <a:off x="1321" y="355"/>
              <a:ext cx="2866" cy="6593"/>
            </a:xfrm>
            <a:custGeom>
              <a:avLst/>
              <a:gdLst>
                <a:gd name="T0" fmla="+- 0 1321 1321"/>
                <a:gd name="T1" fmla="*/ T0 w 2866"/>
                <a:gd name="T2" fmla="+- 0 435 356"/>
                <a:gd name="T3" fmla="*/ 435 h 6593"/>
                <a:gd name="T4" fmla="+- 0 1321 1321"/>
                <a:gd name="T5" fmla="*/ T4 w 2866"/>
                <a:gd name="T6" fmla="+- 0 6923 356"/>
                <a:gd name="T7" fmla="*/ 6923 h 6593"/>
                <a:gd name="T8" fmla="+- 0 4187 1321"/>
                <a:gd name="T9" fmla="*/ T8 w 2866"/>
                <a:gd name="T10" fmla="+- 0 356 356"/>
                <a:gd name="T11" fmla="*/ 356 h 6593"/>
                <a:gd name="T12" fmla="+- 0 4187 1321"/>
                <a:gd name="T13" fmla="*/ T12 w 2866"/>
                <a:gd name="T14" fmla="+- 0 6949 356"/>
                <a:gd name="T15" fmla="*/ 6949 h 6593"/>
              </a:gdLst>
              <a:ahLst/>
              <a:cxnLst>
                <a:cxn ang="0">
                  <a:pos x="T1" y="T3"/>
                </a:cxn>
                <a:cxn ang="0">
                  <a:pos x="T5" y="T7"/>
                </a:cxn>
                <a:cxn ang="0">
                  <a:pos x="T9" y="T11"/>
                </a:cxn>
                <a:cxn ang="0">
                  <a:pos x="T13" y="T15"/>
                </a:cxn>
              </a:cxnLst>
              <a:rect l="0" t="0" r="r" b="b"/>
              <a:pathLst>
                <a:path w="2866" h="6593">
                  <a:moveTo>
                    <a:pt x="0" y="79"/>
                  </a:moveTo>
                  <a:lnTo>
                    <a:pt x="0" y="6567"/>
                  </a:lnTo>
                  <a:moveTo>
                    <a:pt x="2866" y="0"/>
                  </a:moveTo>
                  <a:lnTo>
                    <a:pt x="2866" y="6593"/>
                  </a:lnTo>
                </a:path>
              </a:pathLst>
            </a:custGeom>
            <a:noFill/>
            <a:ln w="28956">
              <a:solidFill>
                <a:srgbClr val="C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h-TH"/>
            </a:p>
          </p:txBody>
        </p:sp>
        <p:sp>
          <p:nvSpPr>
            <p:cNvPr id="16" name="AutoShape 11">
              <a:extLst>
                <a:ext uri="{FF2B5EF4-FFF2-40B4-BE49-F238E27FC236}">
                  <a16:creationId xmlns:a16="http://schemas.microsoft.com/office/drawing/2014/main" id="{06BA55A8-8FE4-4D5E-B272-AE844F650584}"/>
                </a:ext>
              </a:extLst>
            </p:cNvPr>
            <p:cNvSpPr>
              <a:spLocks/>
            </p:cNvSpPr>
            <p:nvPr/>
          </p:nvSpPr>
          <p:spPr bwMode="auto">
            <a:xfrm>
              <a:off x="1321" y="435"/>
              <a:ext cx="2866" cy="6516"/>
            </a:xfrm>
            <a:custGeom>
              <a:avLst/>
              <a:gdLst>
                <a:gd name="T0" fmla="+- 0 1321 1321"/>
                <a:gd name="T1" fmla="*/ T0 w 2866"/>
                <a:gd name="T2" fmla="+- 0 6950 435"/>
                <a:gd name="T3" fmla="*/ 6950 h 6516"/>
                <a:gd name="T4" fmla="+- 0 4187 1321"/>
                <a:gd name="T5" fmla="*/ T4 w 2866"/>
                <a:gd name="T6" fmla="+- 0 6925 435"/>
                <a:gd name="T7" fmla="*/ 6925 h 6516"/>
                <a:gd name="T8" fmla="+- 0 1321 1321"/>
                <a:gd name="T9" fmla="*/ T8 w 2866"/>
                <a:gd name="T10" fmla="+- 0 461 435"/>
                <a:gd name="T11" fmla="*/ 461 h 6516"/>
                <a:gd name="T12" fmla="+- 0 4187 1321"/>
                <a:gd name="T13" fmla="*/ T12 w 2866"/>
                <a:gd name="T14" fmla="+- 0 435 435"/>
                <a:gd name="T15" fmla="*/ 435 h 6516"/>
              </a:gdLst>
              <a:ahLst/>
              <a:cxnLst>
                <a:cxn ang="0">
                  <a:pos x="T1" y="T3"/>
                </a:cxn>
                <a:cxn ang="0">
                  <a:pos x="T5" y="T7"/>
                </a:cxn>
                <a:cxn ang="0">
                  <a:pos x="T9" y="T11"/>
                </a:cxn>
                <a:cxn ang="0">
                  <a:pos x="T13" y="T15"/>
                </a:cxn>
              </a:cxnLst>
              <a:rect l="0" t="0" r="r" b="b"/>
              <a:pathLst>
                <a:path w="2866" h="6516">
                  <a:moveTo>
                    <a:pt x="0" y="6515"/>
                  </a:moveTo>
                  <a:lnTo>
                    <a:pt x="2866" y="6490"/>
                  </a:lnTo>
                  <a:moveTo>
                    <a:pt x="0" y="26"/>
                  </a:moveTo>
                  <a:lnTo>
                    <a:pt x="2866" y="0"/>
                  </a:lnTo>
                </a:path>
              </a:pathLst>
            </a:custGeom>
            <a:noFill/>
            <a:ln w="38100">
              <a:solidFill>
                <a:srgbClr val="C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h-TH"/>
            </a:p>
          </p:txBody>
        </p:sp>
      </p:grpSp>
    </p:spTree>
    <p:extLst>
      <p:ext uri="{BB962C8B-B14F-4D97-AF65-F5344CB8AC3E}">
        <p14:creationId xmlns:p14="http://schemas.microsoft.com/office/powerpoint/2010/main" val="3359397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61881AA-7CF1-4792-B8A1-893E34A328BE}"/>
              </a:ext>
            </a:extLst>
          </p:cNvPr>
          <p:cNvSpPr txBox="1"/>
          <p:nvPr/>
        </p:nvSpPr>
        <p:spPr>
          <a:xfrm>
            <a:off x="203201" y="235795"/>
            <a:ext cx="11819465" cy="1384995"/>
          </a:xfrm>
          <a:prstGeom prst="rect">
            <a:avLst/>
          </a:prstGeom>
          <a:noFill/>
        </p:spPr>
        <p:txBody>
          <a:bodyPr wrap="square">
            <a:spAutoFit/>
          </a:bodyPr>
          <a:lstStyle/>
          <a:p>
            <a:pPr algn="just"/>
            <a:r>
              <a:rPr lang="en-US" sz="2800" b="1" dirty="0">
                <a:solidFill>
                  <a:srgbClr val="C00000"/>
                </a:solidFill>
              </a:rPr>
              <a:t>Step 6: Reserve Books</a:t>
            </a:r>
          </a:p>
          <a:p>
            <a:pPr algn="just"/>
            <a:r>
              <a:rPr lang="en-US" sz="2800" dirty="0"/>
              <a:t>If a book is currently checked out, reserve it by clicking the </a:t>
            </a:r>
            <a:r>
              <a:rPr lang="en-US" sz="2800" b="1" dirty="0">
                <a:solidFill>
                  <a:srgbClr val="FF0000"/>
                </a:solidFill>
              </a:rPr>
              <a:t>“Place Hold” </a:t>
            </a:r>
            <a:r>
              <a:rPr lang="en-US" sz="2800" dirty="0"/>
              <a:t>tab. You will be notified when the book is returned and available for checkout.</a:t>
            </a:r>
            <a:endParaRPr lang="en-US" sz="2800" b="1" dirty="0">
              <a:solidFill>
                <a:srgbClr val="002060"/>
              </a:solidFill>
            </a:endParaRPr>
          </a:p>
        </p:txBody>
      </p:sp>
      <p:pic>
        <p:nvPicPr>
          <p:cNvPr id="3" name="Picture 2">
            <a:extLst>
              <a:ext uri="{FF2B5EF4-FFF2-40B4-BE49-F238E27FC236}">
                <a16:creationId xmlns:a16="http://schemas.microsoft.com/office/drawing/2014/main" id="{FE82AB5D-CE98-4846-AA0E-D27EC72DE000}"/>
              </a:ext>
            </a:extLst>
          </p:cNvPr>
          <p:cNvPicPr>
            <a:picLocks noChangeAspect="1"/>
          </p:cNvPicPr>
          <p:nvPr/>
        </p:nvPicPr>
        <p:blipFill rotWithShape="1">
          <a:blip r:embed="rId2"/>
          <a:srcRect t="6294" b="5244"/>
          <a:stretch/>
        </p:blipFill>
        <p:spPr>
          <a:xfrm>
            <a:off x="558799" y="2353733"/>
            <a:ext cx="11209867" cy="3979334"/>
          </a:xfrm>
          <a:prstGeom prst="rect">
            <a:avLst/>
          </a:prstGeom>
        </p:spPr>
      </p:pic>
      <p:cxnSp>
        <p:nvCxnSpPr>
          <p:cNvPr id="4" name="Straight Connector 3">
            <a:extLst>
              <a:ext uri="{FF2B5EF4-FFF2-40B4-BE49-F238E27FC236}">
                <a16:creationId xmlns:a16="http://schemas.microsoft.com/office/drawing/2014/main" id="{AAEC09BF-666D-44D5-86AB-E6E0587DE1A8}"/>
              </a:ext>
            </a:extLst>
          </p:cNvPr>
          <p:cNvCxnSpPr>
            <a:cxnSpLocks/>
          </p:cNvCxnSpPr>
          <p:nvPr/>
        </p:nvCxnSpPr>
        <p:spPr>
          <a:xfrm>
            <a:off x="9146117" y="3323168"/>
            <a:ext cx="1057275"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9" name="Straight Connector 8">
            <a:extLst>
              <a:ext uri="{FF2B5EF4-FFF2-40B4-BE49-F238E27FC236}">
                <a16:creationId xmlns:a16="http://schemas.microsoft.com/office/drawing/2014/main" id="{E3BC922D-7BC4-4937-BE37-D1DC370CB444}"/>
              </a:ext>
            </a:extLst>
          </p:cNvPr>
          <p:cNvCxnSpPr>
            <a:cxnSpLocks/>
          </p:cNvCxnSpPr>
          <p:nvPr/>
        </p:nvCxnSpPr>
        <p:spPr>
          <a:xfrm>
            <a:off x="9146117" y="3590401"/>
            <a:ext cx="1057275"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0" name="Straight Connector 9">
            <a:extLst>
              <a:ext uri="{FF2B5EF4-FFF2-40B4-BE49-F238E27FC236}">
                <a16:creationId xmlns:a16="http://schemas.microsoft.com/office/drawing/2014/main" id="{C571E335-9A2A-494B-94E9-CA6B6ABFAFC9}"/>
              </a:ext>
            </a:extLst>
          </p:cNvPr>
          <p:cNvCxnSpPr>
            <a:cxnSpLocks/>
          </p:cNvCxnSpPr>
          <p:nvPr/>
        </p:nvCxnSpPr>
        <p:spPr>
          <a:xfrm flipV="1">
            <a:off x="9141884" y="3323169"/>
            <a:ext cx="0" cy="276225"/>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5AD606CE-65DB-4A90-BEE4-724E50F4CD6B}"/>
              </a:ext>
            </a:extLst>
          </p:cNvPr>
          <p:cNvCxnSpPr>
            <a:cxnSpLocks/>
          </p:cNvCxnSpPr>
          <p:nvPr/>
        </p:nvCxnSpPr>
        <p:spPr>
          <a:xfrm flipV="1">
            <a:off x="10203392" y="3323168"/>
            <a:ext cx="0" cy="276225"/>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3" name="Straight Arrow Connector 12">
            <a:extLst>
              <a:ext uri="{FF2B5EF4-FFF2-40B4-BE49-F238E27FC236}">
                <a16:creationId xmlns:a16="http://schemas.microsoft.com/office/drawing/2014/main" id="{1369432B-5105-44D6-8820-B9BBE1847496}"/>
              </a:ext>
            </a:extLst>
          </p:cNvPr>
          <p:cNvCxnSpPr>
            <a:cxnSpLocks/>
          </p:cNvCxnSpPr>
          <p:nvPr/>
        </p:nvCxnSpPr>
        <p:spPr>
          <a:xfrm flipV="1">
            <a:off x="8748184" y="3487214"/>
            <a:ext cx="507999" cy="329668"/>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823580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497C0D-7A5D-433B-9738-3987FF521FAC}"/>
              </a:ext>
            </a:extLst>
          </p:cNvPr>
          <p:cNvPicPr>
            <a:picLocks noChangeAspect="1"/>
          </p:cNvPicPr>
          <p:nvPr/>
        </p:nvPicPr>
        <p:blipFill>
          <a:blip r:embed="rId2"/>
          <a:stretch>
            <a:fillRect/>
          </a:stretch>
        </p:blipFill>
        <p:spPr>
          <a:xfrm>
            <a:off x="1016000" y="1793679"/>
            <a:ext cx="10193866" cy="4420731"/>
          </a:xfrm>
          <a:prstGeom prst="rect">
            <a:avLst/>
          </a:prstGeom>
        </p:spPr>
      </p:pic>
      <p:sp>
        <p:nvSpPr>
          <p:cNvPr id="4" name="TextBox 3">
            <a:extLst>
              <a:ext uri="{FF2B5EF4-FFF2-40B4-BE49-F238E27FC236}">
                <a16:creationId xmlns:a16="http://schemas.microsoft.com/office/drawing/2014/main" id="{B465FDB8-62B7-4F2B-813F-E33F67145E3D}"/>
              </a:ext>
            </a:extLst>
          </p:cNvPr>
          <p:cNvSpPr txBox="1"/>
          <p:nvPr/>
        </p:nvSpPr>
        <p:spPr>
          <a:xfrm>
            <a:off x="203201" y="235795"/>
            <a:ext cx="11819465" cy="1384995"/>
          </a:xfrm>
          <a:prstGeom prst="rect">
            <a:avLst/>
          </a:prstGeom>
          <a:noFill/>
        </p:spPr>
        <p:txBody>
          <a:bodyPr wrap="square">
            <a:spAutoFit/>
          </a:bodyPr>
          <a:lstStyle/>
          <a:p>
            <a:r>
              <a:rPr lang="en-US" sz="2800" b="1" dirty="0">
                <a:solidFill>
                  <a:srgbClr val="C00000"/>
                </a:solidFill>
              </a:rPr>
              <a:t>Step 7: Confirm Holds</a:t>
            </a:r>
          </a:p>
          <a:p>
            <a:pPr algn="just"/>
            <a:r>
              <a:rPr lang="en-US" sz="2800" b="1" dirty="0"/>
              <a:t>After clicking "Place Hold," a new screen will appear to confirm your hold. Click on "Confirm Hold" to finalize the process.</a:t>
            </a:r>
          </a:p>
        </p:txBody>
      </p:sp>
      <p:cxnSp>
        <p:nvCxnSpPr>
          <p:cNvPr id="5" name="Straight Connector 4">
            <a:extLst>
              <a:ext uri="{FF2B5EF4-FFF2-40B4-BE49-F238E27FC236}">
                <a16:creationId xmlns:a16="http://schemas.microsoft.com/office/drawing/2014/main" id="{2E3D392A-4179-4BF5-9765-2659573961C1}"/>
              </a:ext>
            </a:extLst>
          </p:cNvPr>
          <p:cNvCxnSpPr>
            <a:cxnSpLocks/>
          </p:cNvCxnSpPr>
          <p:nvPr/>
        </p:nvCxnSpPr>
        <p:spPr>
          <a:xfrm>
            <a:off x="3514725" y="5723468"/>
            <a:ext cx="1171575"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7531F90B-4D33-4B67-9841-137C7828DEDD}"/>
              </a:ext>
            </a:extLst>
          </p:cNvPr>
          <p:cNvCxnSpPr>
            <a:cxnSpLocks/>
          </p:cNvCxnSpPr>
          <p:nvPr/>
        </p:nvCxnSpPr>
        <p:spPr>
          <a:xfrm>
            <a:off x="3514725" y="6104468"/>
            <a:ext cx="1171575"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7" name="Straight Connector 6">
            <a:extLst>
              <a:ext uri="{FF2B5EF4-FFF2-40B4-BE49-F238E27FC236}">
                <a16:creationId xmlns:a16="http://schemas.microsoft.com/office/drawing/2014/main" id="{2254ED88-9D5A-43C9-9A65-36659DBD3779}"/>
              </a:ext>
            </a:extLst>
          </p:cNvPr>
          <p:cNvCxnSpPr>
            <a:cxnSpLocks/>
          </p:cNvCxnSpPr>
          <p:nvPr/>
        </p:nvCxnSpPr>
        <p:spPr>
          <a:xfrm flipV="1">
            <a:off x="4686300" y="5723469"/>
            <a:ext cx="0" cy="380999"/>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9" name="Straight Connector 8">
            <a:extLst>
              <a:ext uri="{FF2B5EF4-FFF2-40B4-BE49-F238E27FC236}">
                <a16:creationId xmlns:a16="http://schemas.microsoft.com/office/drawing/2014/main" id="{8F39753F-B4E5-48AB-9BEF-B42273CEE6A7}"/>
              </a:ext>
            </a:extLst>
          </p:cNvPr>
          <p:cNvCxnSpPr>
            <a:cxnSpLocks/>
          </p:cNvCxnSpPr>
          <p:nvPr/>
        </p:nvCxnSpPr>
        <p:spPr>
          <a:xfrm flipV="1">
            <a:off x="3514725" y="5723468"/>
            <a:ext cx="0" cy="380999"/>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0" name="Straight Arrow Connector 9">
            <a:extLst>
              <a:ext uri="{FF2B5EF4-FFF2-40B4-BE49-F238E27FC236}">
                <a16:creationId xmlns:a16="http://schemas.microsoft.com/office/drawing/2014/main" id="{4DD2078E-ED76-430E-A36D-BCC8F14AFA8D}"/>
              </a:ext>
            </a:extLst>
          </p:cNvPr>
          <p:cNvCxnSpPr>
            <a:cxnSpLocks/>
          </p:cNvCxnSpPr>
          <p:nvPr/>
        </p:nvCxnSpPr>
        <p:spPr>
          <a:xfrm flipV="1">
            <a:off x="2762250" y="5910407"/>
            <a:ext cx="752474" cy="13917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928017117"/>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1069</TotalTime>
  <Words>352</Words>
  <Application>Microsoft Office PowerPoint</Application>
  <PresentationFormat>Widescreen</PresentationFormat>
  <Paragraphs>22</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108</cp:revision>
  <dcterms:created xsi:type="dcterms:W3CDTF">2024-08-08T04:16:13Z</dcterms:created>
  <dcterms:modified xsi:type="dcterms:W3CDTF">2024-08-23T07:44:23Z</dcterms:modified>
</cp:coreProperties>
</file>