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handoutMasterIdLst>
    <p:handoutMasterId r:id="rId32"/>
  </p:handoutMasterIdLst>
  <p:sldIdLst>
    <p:sldId id="258" r:id="rId5"/>
    <p:sldId id="271" r:id="rId6"/>
    <p:sldId id="290" r:id="rId7"/>
    <p:sldId id="272" r:id="rId8"/>
    <p:sldId id="300" r:id="rId9"/>
    <p:sldId id="294" r:id="rId10"/>
    <p:sldId id="296" r:id="rId11"/>
    <p:sldId id="297" r:id="rId12"/>
    <p:sldId id="301" r:id="rId13"/>
    <p:sldId id="298" r:id="rId14"/>
    <p:sldId id="299" r:id="rId15"/>
    <p:sldId id="291" r:id="rId16"/>
    <p:sldId id="278" r:id="rId17"/>
    <p:sldId id="279" r:id="rId18"/>
    <p:sldId id="273" r:id="rId19"/>
    <p:sldId id="274" r:id="rId20"/>
    <p:sldId id="275" r:id="rId21"/>
    <p:sldId id="280" r:id="rId22"/>
    <p:sldId id="276" r:id="rId23"/>
    <p:sldId id="277" r:id="rId24"/>
    <p:sldId id="292" r:id="rId25"/>
    <p:sldId id="281" r:id="rId26"/>
    <p:sldId id="284" r:id="rId27"/>
    <p:sldId id="285" r:id="rId28"/>
    <p:sldId id="286" r:id="rId29"/>
    <p:sldId id="287" r:id="rId30"/>
    <p:sldId id="29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06799F8-075E-4A3A-A7F6-7FBC6576F1A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47F476-161E-4A04-A0FB-965A0EEB4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E49AB-875B-42C8-941C-0DE0DBD2D3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6B955-9ABA-47D4-BA0F-43D209E6DE06}" type="datetimeFigureOut">
              <a:rPr lang="en-US" smtClean="0"/>
              <a:t>8/27/2024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FBA4A-EC84-4A1C-951D-F76333FEE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85306-E124-4DA3-9455-10E28A78F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AA0D8-202C-4D3D-887A-429ECB6FFB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397977"/>
            <a:ext cx="8361229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4475023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79965FD7-DA9A-4AFB-B8C8-34AC1FEE9F72}"/>
              </a:ext>
            </a:extLst>
          </p:cNvPr>
          <p:cNvSpPr/>
          <p:nvPr userDrawn="1"/>
        </p:nvSpPr>
        <p:spPr>
          <a:xfrm flipV="1">
            <a:off x="887674" y="726883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92465177-72B9-4DCF-8F98-0C79F3EE32EC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129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91236E78-C797-4C31-BA0C-DB193BAF6D2D}"/>
              </a:ext>
            </a:extLst>
          </p:cNvPr>
          <p:cNvSpPr/>
          <p:nvPr userDrawn="1"/>
        </p:nvSpPr>
        <p:spPr>
          <a:xfrm rot="10800000" flipV="1">
            <a:off x="8391654" y="1873024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BFA658F0-F295-40A9-8BA8-1F6CBDFBBE09}"/>
              </a:ext>
            </a:extLst>
          </p:cNvPr>
          <p:cNvSpPr/>
          <p:nvPr userDrawn="1"/>
        </p:nvSpPr>
        <p:spPr>
          <a:xfrm flipH="1">
            <a:off x="8152968" y="1752327"/>
            <a:ext cx="3152309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007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254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D1631-6749-4027-9415-B72D163BB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471" y="2297695"/>
            <a:ext cx="9071059" cy="2767600"/>
          </a:xfrm>
        </p:spPr>
        <p:txBody>
          <a:bodyPr anchor="ctr"/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10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01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econd Option">
    <p:bg bwMode="grayWhite">
      <p:bgPr>
        <a:gradFill flip="none" rotWithShape="1">
          <a:gsLst>
            <a:gs pos="0">
              <a:schemeClr val="tx2">
                <a:lumMod val="50000"/>
              </a:schemeClr>
            </a:gs>
            <a:gs pos="34000">
              <a:schemeClr val="tx2"/>
            </a:gs>
            <a:gs pos="66000">
              <a:schemeClr val="tx2">
                <a:lumMod val="75000"/>
              </a:schemeClr>
            </a:gs>
            <a:gs pos="97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-Shape 9">
            <a:extLst>
              <a:ext uri="{FF2B5EF4-FFF2-40B4-BE49-F238E27FC236}">
                <a16:creationId xmlns:a16="http://schemas.microsoft.com/office/drawing/2014/main" id="{13412040-642F-40C5-8AB5-C0E8D41B481B}"/>
              </a:ext>
            </a:extLst>
          </p:cNvPr>
          <p:cNvSpPr/>
          <p:nvPr userDrawn="1"/>
        </p:nvSpPr>
        <p:spPr>
          <a:xfrm flipV="1">
            <a:off x="870090" y="709300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id="{BADD331D-DA8D-4D47-A2BB-F4875FDB16A4}"/>
              </a:ext>
            </a:extLst>
          </p:cNvPr>
          <p:cNvSpPr/>
          <p:nvPr userDrawn="1"/>
        </p:nvSpPr>
        <p:spPr>
          <a:xfrm rot="5400000">
            <a:off x="5791174" y="457175"/>
            <a:ext cx="609651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7977" y="1151796"/>
            <a:ext cx="9504485" cy="3007447"/>
          </a:xfrm>
        </p:spPr>
        <p:txBody>
          <a:bodyPr anchor="ctr" anchorCtr="0">
            <a:noAutofit/>
          </a:bodyPr>
          <a:lstStyle>
            <a:lvl1pPr algn="ctr">
              <a:defRPr sz="6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977" y="4897053"/>
            <a:ext cx="950448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8/27/2024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68D376A1-CC76-4C90-B2CF-F89EA13E7942}"/>
              </a:ext>
            </a:extLst>
          </p:cNvPr>
          <p:cNvSpPr/>
          <p:nvPr userDrawn="1"/>
        </p:nvSpPr>
        <p:spPr>
          <a:xfrm rot="10800000" flipV="1">
            <a:off x="8549910" y="1820273"/>
            <a:ext cx="2772000" cy="2772000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3007448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7" y="1685653"/>
            <a:ext cx="3152309" cy="3007448"/>
          </a:xfrm>
          <a:prstGeom prst="corner">
            <a:avLst>
              <a:gd name="adj1" fmla="val 6089"/>
              <a:gd name="adj2" fmla="val 6442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350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72021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84671"/>
            <a:ext cx="9601200" cy="438272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FB83C-E1EC-41AC-BFF6-9D094E2D43C6}"/>
              </a:ext>
            </a:extLst>
          </p:cNvPr>
          <p:cNvCxnSpPr/>
          <p:nvPr userDrawn="1"/>
        </p:nvCxnSpPr>
        <p:spPr>
          <a:xfrm>
            <a:off x="1465008" y="1445344"/>
            <a:ext cx="946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9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and Picture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22C1B9-FA56-4CEA-AD98-25A595D942F8}"/>
              </a:ext>
            </a:extLst>
          </p:cNvPr>
          <p:cNvSpPr/>
          <p:nvPr userDrawn="1"/>
        </p:nvSpPr>
        <p:spPr bwMode="white">
          <a:xfrm>
            <a:off x="7040199" y="564425"/>
            <a:ext cx="4356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8/27/2024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761" y="670570"/>
            <a:ext cx="4151312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294" y="5188236"/>
            <a:ext cx="4858459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530352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9875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14447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901952" indent="0" algn="ctr"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844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 title="Background Shape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8/27/2024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L-Shape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60" y="518474"/>
            <a:ext cx="4910394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 noProof="0"/>
              <a:t>Click to edit Master text styles</a:t>
            </a:r>
          </a:p>
          <a:p>
            <a:pPr marL="0" lvl="1" indent="0" algn="ctr">
              <a:buNone/>
            </a:pPr>
            <a:r>
              <a:rPr lang="en-US" noProof="0"/>
              <a:t>Second level</a:t>
            </a:r>
          </a:p>
          <a:p>
            <a:pPr marL="0" lvl="2" indent="0" algn="ctr">
              <a:buNone/>
            </a:pPr>
            <a:r>
              <a:rPr lang="en-US" noProof="0"/>
              <a:t>Third level</a:t>
            </a:r>
          </a:p>
          <a:p>
            <a:pPr marL="0" lvl="3" indent="0" algn="ctr">
              <a:buNone/>
            </a:pPr>
            <a:r>
              <a:rPr lang="en-US" noProof="0"/>
              <a:t>Fourth level</a:t>
            </a:r>
          </a:p>
          <a:p>
            <a:pPr marL="0" lvl="4" indent="0" algn="ctr">
              <a:buNone/>
            </a:pPr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6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, TItl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30D42-50DC-4502-A3E8-251FE7F0809D}"/>
              </a:ext>
            </a:extLst>
          </p:cNvPr>
          <p:cNvSpPr/>
          <p:nvPr userDrawn="1"/>
        </p:nvSpPr>
        <p:spPr>
          <a:xfrm>
            <a:off x="507591" y="5289755"/>
            <a:ext cx="5270049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3"/>
              </a:solidFill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8/27/2024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245" y="668595"/>
            <a:ext cx="4646651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75" y="5352418"/>
            <a:ext cx="5148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1pPr>
            <a:lvl2pPr marL="530352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2pPr>
            <a:lvl3pPr marL="9875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3pPr>
            <a:lvl4pPr marL="14447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4pPr>
            <a:lvl5pPr marL="1901952" indent="0" algn="ctr"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pPr/>
              <a:t>8/27/2024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246" y="668595"/>
            <a:ext cx="4646651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21" name="L-Shape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8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blackWhite">
      <p:bgPr>
        <a:gradFill flip="none" rotWithShape="1">
          <a:gsLst>
            <a:gs pos="0">
              <a:schemeClr val="bg2">
                <a:lumMod val="50000"/>
              </a:schemeClr>
            </a:gs>
            <a:gs pos="33000">
              <a:schemeClr val="bg2"/>
            </a:gs>
            <a:gs pos="66000">
              <a:schemeClr val="bg2">
                <a:lumMod val="75000"/>
              </a:schemeClr>
            </a:gs>
            <a:gs pos="97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BF5B4C6D-2825-4690-8D32-39CBF5E0F7E6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DFD43940-6D78-4E75-BDB6-8792768BB894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5837"/>
              <a:gd name="adj2" fmla="val 6502"/>
            </a:avLst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92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885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FFA7AFEF-D97A-4A94-A884-7F95E91332B7}"/>
              </a:ext>
            </a:extLst>
          </p:cNvPr>
          <p:cNvSpPr/>
          <p:nvPr userDrawn="1"/>
        </p:nvSpPr>
        <p:spPr>
          <a:xfrm>
            <a:off x="622095" y="0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B77EF04-6424-4B70-94D1-FC932CBBDD9B}" type="datetimeFigureOut">
              <a:rPr lang="en-US" noProof="0" smtClean="0"/>
              <a:t>8/27/2024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38049E5-7B53-4E85-8972-7D6C4BCE5BB9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63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71" r:id="rId5"/>
    <p:sldLayoutId id="2147483669" r:id="rId6"/>
    <p:sldLayoutId id="2147483672" r:id="rId7"/>
    <p:sldLayoutId id="2147483663" r:id="rId8"/>
    <p:sldLayoutId id="2147483664" r:id="rId9"/>
    <p:sldLayoutId id="2147483665" r:id="rId10"/>
    <p:sldLayoutId id="2147483666" r:id="rId11"/>
    <p:sldLayoutId id="2147483673" r:id="rId12"/>
    <p:sldLayoutId id="2147483667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732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304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7876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187702" indent="-28575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8594-E3E7-4921-BB26-C93A4252F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760" y="1862754"/>
            <a:ext cx="8361229" cy="3007447"/>
          </a:xfrm>
        </p:spPr>
        <p:txBody>
          <a:bodyPr/>
          <a:lstStyle/>
          <a:p>
            <a:r>
              <a:rPr lang="en-US" cap="none" dirty="0">
                <a:latin typeface="Impact" panose="020B0806030902050204" pitchFamily="34" charset="0"/>
              </a:rPr>
              <a:t>Delhi College of Arts and Commerce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AE2CE-F5D8-4BB6-A52B-9737F0CA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484" y="4475024"/>
            <a:ext cx="10241495" cy="1086237"/>
          </a:xfrm>
        </p:spPr>
        <p:txBody>
          <a:bodyPr>
            <a:normAutofit/>
          </a:bodyPr>
          <a:lstStyle/>
          <a:p>
            <a:r>
              <a:rPr lang="en-US" sz="4300" b="1" u="sng" dirty="0">
                <a:solidFill>
                  <a:schemeClr val="accent3">
                    <a:lumMod val="75000"/>
                  </a:schemeClr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Guidelines to Using the RFID Technology in the Library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3A023-4285-4922-ACEB-013737E5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24" y="416425"/>
            <a:ext cx="1973179" cy="17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71665F89-D6B9-4DB6-AA47-DB25451ADAC4}"/>
              </a:ext>
            </a:extLst>
          </p:cNvPr>
          <p:cNvSpPr txBox="1">
            <a:spLocks/>
          </p:cNvSpPr>
          <p:nvPr/>
        </p:nvSpPr>
        <p:spPr>
          <a:xfrm>
            <a:off x="5232400" y="724377"/>
            <a:ext cx="6714066" cy="57610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8: Print Transaction Receipt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screen will ask if you'd like a print confirmation.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Select the “YES” option.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print an automated checked-out transaction receipt for you.</a:t>
            </a:r>
            <a:r>
              <a:rPr lang="en-US" sz="3600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EF326-2EF4-430D-A19F-C8A4F2F51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8"/>
          <a:stretch/>
        </p:blipFill>
        <p:spPr>
          <a:xfrm rot="16200000">
            <a:off x="258967" y="1691002"/>
            <a:ext cx="5356331" cy="36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67E057-0A68-4EDB-9AD7-9AD5765C5F48}"/>
              </a:ext>
            </a:extLst>
          </p:cNvPr>
          <p:cNvSpPr txBox="1">
            <a:spLocks/>
          </p:cNvSpPr>
          <p:nvPr/>
        </p:nvSpPr>
        <p:spPr>
          <a:xfrm>
            <a:off x="889892" y="295422"/>
            <a:ext cx="10181382" cy="640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9: Receive Confirmation Email.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A confirmation email detailing the borrowed book(s) will 	be sent to your registered email address as per the library’s records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10: Handover the Receipt to Library Staff.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Before leaving, hand over the printed receipt to the library staff stationed at the exit gate.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Note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Remember to return the borrowed book(s) before the due date to avoid an Any late fine.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8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1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How to Returning Books using the RFID Kiosk in the library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0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D5840D0-4D09-40CC-855A-E88F05E5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64" y="1528009"/>
            <a:ext cx="2951746" cy="46963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F63E73-429D-4AA8-9952-C7F471B272C3}"/>
              </a:ext>
            </a:extLst>
          </p:cNvPr>
          <p:cNvSpPr txBox="1">
            <a:spLocks/>
          </p:cNvSpPr>
          <p:nvPr/>
        </p:nvSpPr>
        <p:spPr>
          <a:xfrm>
            <a:off x="1138990" y="1528010"/>
            <a:ext cx="5823283" cy="44075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1: Approach the Self Check-In Check-Out Kiosk.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This kiosk is touchscreen-enabled and user-friendly, designed primarily for the issue and return of books</a:t>
            </a:r>
            <a:r>
              <a:rPr lang="en-US" sz="4000" b="1" u="sng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7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219CC90-4308-4578-A9CD-8FA44FCB6C43}"/>
              </a:ext>
            </a:extLst>
          </p:cNvPr>
          <p:cNvSpPr txBox="1">
            <a:spLocks/>
          </p:cNvSpPr>
          <p:nvPr/>
        </p:nvSpPr>
        <p:spPr>
          <a:xfrm>
            <a:off x="930441" y="195481"/>
            <a:ext cx="11101137" cy="20578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2: Initiate the Return Process.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Please hold your college ID card on the kiosk machine, then select the "Return" option on the touchscreen.</a:t>
            </a:r>
            <a:endParaRPr lang="en-US" sz="3200" u="sng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69734F-4DF5-4885-BF0A-1EC323F3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6421" y="2530548"/>
            <a:ext cx="4409176" cy="3469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319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CB5442-A355-44F4-A27B-8DFC34320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51" y="1455247"/>
            <a:ext cx="5965867" cy="394750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0F6A912-B2FC-4098-8EF7-07C5E0C9072E}"/>
              </a:ext>
            </a:extLst>
          </p:cNvPr>
          <p:cNvSpPr txBox="1">
            <a:spLocks/>
          </p:cNvSpPr>
          <p:nvPr/>
        </p:nvSpPr>
        <p:spPr>
          <a:xfrm>
            <a:off x="5277852" y="267564"/>
            <a:ext cx="6769769" cy="63228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3: Place the Book(s) on the Kiosk.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Position the book(s) you wish to return on the designated area of the kiosk.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scan and display the book details, including Barcode, Item Details, Date Due, and any applicable Fine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4: Review Fine Details (if applicable).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there's an overdue fine for the book(s), it will be displayed under the Fine column.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no fine is applicable, the amount against the book(s) entry will show as Zero.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2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DF5656F-2956-4E9A-92D2-014B5700A42A}"/>
              </a:ext>
            </a:extLst>
          </p:cNvPr>
          <p:cNvSpPr txBox="1">
            <a:spLocks/>
          </p:cNvSpPr>
          <p:nvPr/>
        </p:nvSpPr>
        <p:spPr>
          <a:xfrm>
            <a:off x="874837" y="169652"/>
            <a:ext cx="11204868" cy="22630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5: Confirm Return.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Click on the “Return” option again on the touchscreen.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The system will process the request, and the book(s) will be successfully returned.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F2C82-56E8-4C70-B524-D2FA905F2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2117" y="2357043"/>
            <a:ext cx="4287765" cy="41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9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CD0E7B0-08C7-4420-94E3-9D890AF24CD2}"/>
              </a:ext>
            </a:extLst>
          </p:cNvPr>
          <p:cNvSpPr txBox="1">
            <a:spLocks/>
          </p:cNvSpPr>
          <p:nvPr/>
        </p:nvSpPr>
        <p:spPr>
          <a:xfrm>
            <a:off x="946483" y="0"/>
            <a:ext cx="9024257" cy="1309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6: Check the Confirmation Message.</a:t>
            </a:r>
            <a:br>
              <a:rPr lang="en-US" sz="2800" b="1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screen will show a "checked-In successfully" message for the returned book(s).</a:t>
            </a:r>
            <a:endParaRPr lang="en-US" sz="36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5D947A-7CD0-4224-A41E-67A9635B0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4" b="3949"/>
          <a:stretch/>
        </p:blipFill>
        <p:spPr>
          <a:xfrm>
            <a:off x="1427748" y="1309916"/>
            <a:ext cx="10154653" cy="51013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691AB4-9C4B-44BC-A050-D5698045339A}"/>
              </a:ext>
            </a:extLst>
          </p:cNvPr>
          <p:cNvCxnSpPr>
            <a:cxnSpLocks/>
          </p:cNvCxnSpPr>
          <p:nvPr/>
        </p:nvCxnSpPr>
        <p:spPr>
          <a:xfrm flipV="1">
            <a:off x="4868938" y="1952824"/>
            <a:ext cx="24541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CCC6D-A972-4025-B003-EF9AF96B92DC}"/>
              </a:ext>
            </a:extLst>
          </p:cNvPr>
          <p:cNvCxnSpPr>
            <a:cxnSpLocks/>
          </p:cNvCxnSpPr>
          <p:nvPr/>
        </p:nvCxnSpPr>
        <p:spPr>
          <a:xfrm>
            <a:off x="4868938" y="1466117"/>
            <a:ext cx="2454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C9E666-F670-40B9-9303-1F14584D096E}"/>
              </a:ext>
            </a:extLst>
          </p:cNvPr>
          <p:cNvCxnSpPr>
            <a:cxnSpLocks/>
          </p:cNvCxnSpPr>
          <p:nvPr/>
        </p:nvCxnSpPr>
        <p:spPr>
          <a:xfrm flipV="1">
            <a:off x="4868938" y="1466117"/>
            <a:ext cx="0" cy="48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C9CF59-1301-44A0-9883-94DA199D5756}"/>
              </a:ext>
            </a:extLst>
          </p:cNvPr>
          <p:cNvCxnSpPr>
            <a:cxnSpLocks/>
          </p:cNvCxnSpPr>
          <p:nvPr/>
        </p:nvCxnSpPr>
        <p:spPr>
          <a:xfrm flipH="1" flipV="1">
            <a:off x="7323063" y="1675238"/>
            <a:ext cx="703339" cy="185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1AB3F0-14FD-4973-A4FE-D6F5E9F234C7}"/>
              </a:ext>
            </a:extLst>
          </p:cNvPr>
          <p:cNvCxnSpPr>
            <a:cxnSpLocks/>
          </p:cNvCxnSpPr>
          <p:nvPr/>
        </p:nvCxnSpPr>
        <p:spPr>
          <a:xfrm flipV="1">
            <a:off x="7323063" y="1466116"/>
            <a:ext cx="0" cy="48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27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CD0E7B0-08C7-4420-94E3-9D890AF24CD2}"/>
              </a:ext>
            </a:extLst>
          </p:cNvPr>
          <p:cNvSpPr txBox="1">
            <a:spLocks/>
          </p:cNvSpPr>
          <p:nvPr/>
        </p:nvSpPr>
        <p:spPr>
          <a:xfrm>
            <a:off x="946483" y="0"/>
            <a:ext cx="10154651" cy="1309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7:  Exit the Return Process.</a:t>
            </a:r>
            <a:b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Click on the “Exit” option on the touchscreen to conclude the return procedure.</a:t>
            </a:r>
            <a:endParaRPr lang="en-US" sz="36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5D947A-7CD0-4224-A41E-67A9635B0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4" b="3949"/>
          <a:stretch/>
        </p:blipFill>
        <p:spPr>
          <a:xfrm>
            <a:off x="1427748" y="1309917"/>
            <a:ext cx="10154653" cy="541172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691AB4-9C4B-44BC-A050-D5698045339A}"/>
              </a:ext>
            </a:extLst>
          </p:cNvPr>
          <p:cNvCxnSpPr>
            <a:cxnSpLocks/>
          </p:cNvCxnSpPr>
          <p:nvPr/>
        </p:nvCxnSpPr>
        <p:spPr>
          <a:xfrm>
            <a:off x="6549190" y="6588993"/>
            <a:ext cx="112554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C9CF59-1301-44A0-9883-94DA199D5756}"/>
              </a:ext>
            </a:extLst>
          </p:cNvPr>
          <p:cNvCxnSpPr>
            <a:cxnSpLocks/>
          </p:cNvCxnSpPr>
          <p:nvPr/>
        </p:nvCxnSpPr>
        <p:spPr>
          <a:xfrm flipH="1" flipV="1">
            <a:off x="7674732" y="6167888"/>
            <a:ext cx="703339" cy="185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69C04B-2F2C-4BB2-8331-81B071D968F9}"/>
              </a:ext>
            </a:extLst>
          </p:cNvPr>
          <p:cNvCxnSpPr>
            <a:cxnSpLocks/>
          </p:cNvCxnSpPr>
          <p:nvPr/>
        </p:nvCxnSpPr>
        <p:spPr>
          <a:xfrm flipV="1">
            <a:off x="6549190" y="5746784"/>
            <a:ext cx="112554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2E5072-D1D8-4562-A931-C1D04F7CC75B}"/>
              </a:ext>
            </a:extLst>
          </p:cNvPr>
          <p:cNvCxnSpPr>
            <a:cxnSpLocks/>
          </p:cNvCxnSpPr>
          <p:nvPr/>
        </p:nvCxnSpPr>
        <p:spPr>
          <a:xfrm flipV="1">
            <a:off x="6549190" y="5746784"/>
            <a:ext cx="0" cy="842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66AEC2-33FF-47EE-BA89-FA8BCFBD2D40}"/>
              </a:ext>
            </a:extLst>
          </p:cNvPr>
          <p:cNvCxnSpPr>
            <a:cxnSpLocks/>
          </p:cNvCxnSpPr>
          <p:nvPr/>
        </p:nvCxnSpPr>
        <p:spPr>
          <a:xfrm flipV="1">
            <a:off x="7674732" y="5746784"/>
            <a:ext cx="0" cy="842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88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A5816729-4C8B-4B0C-BDE2-76A998A2D49C}"/>
              </a:ext>
            </a:extLst>
          </p:cNvPr>
          <p:cNvSpPr txBox="1">
            <a:spLocks/>
          </p:cNvSpPr>
          <p:nvPr/>
        </p:nvSpPr>
        <p:spPr>
          <a:xfrm>
            <a:off x="926641" y="290763"/>
            <a:ext cx="6228138" cy="62764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8: Print Transaction Receipt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screen will ask if you'd like a print confirmation.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Select the “YES” option.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print an automated checked-out transaction receipt for you.</a:t>
            </a:r>
            <a:r>
              <a:rPr lang="en-US" sz="3200" dirty="0"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9: Receive Confirmation Email.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A confirmation email detailing the returned book(s) will be sent to your registered email address as per the library's records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C2619-5F25-473B-8D3D-2119AE9B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8"/>
          <a:stretch/>
        </p:blipFill>
        <p:spPr>
          <a:xfrm rot="16200000">
            <a:off x="6657447" y="1542228"/>
            <a:ext cx="6010445" cy="40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1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2" y="194733"/>
            <a:ext cx="11108267" cy="639456"/>
          </a:xfrm>
        </p:spPr>
        <p:txBody>
          <a:bodyPr>
            <a:noAutofit/>
          </a:bodyPr>
          <a:lstStyle/>
          <a:p>
            <a:r>
              <a:rPr lang="en-US" sz="6600" dirty="0"/>
              <a:t>WHAT IS RFID 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46EA85-CCE2-49F7-9373-9BAAB10EB65D}"/>
              </a:ext>
            </a:extLst>
          </p:cNvPr>
          <p:cNvSpPr txBox="1">
            <a:spLocks/>
          </p:cNvSpPr>
          <p:nvPr/>
        </p:nvSpPr>
        <p:spPr>
          <a:xfrm>
            <a:off x="880532" y="1540042"/>
            <a:ext cx="10975519" cy="5123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Radio Frequency Identification technology uses radio waves to identify people or objects. College library incorporated RFID technology for efficient library management and </a:t>
            </a:r>
            <a:r>
              <a:rPr lang="en-IN" sz="40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includes RFID-enabled smart  cards, a self-circulation kiosk for quick and easy book borrowing ,a book drop station for returns , and timely email notifications for over dues books. you can check each book transaction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276013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48C78B0-E830-45D2-8DEB-64FABB869838}"/>
              </a:ext>
            </a:extLst>
          </p:cNvPr>
          <p:cNvSpPr txBox="1">
            <a:spLocks/>
          </p:cNvSpPr>
          <p:nvPr/>
        </p:nvSpPr>
        <p:spPr>
          <a:xfrm>
            <a:off x="835504" y="0"/>
            <a:ext cx="11212117" cy="66574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10: Address Overdue Fines (if applicable).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there's an overdue fine for the book(s), visit the Circulation Counter to pay the amount.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no fine is applicable, the return process is complete once you receive the automated checked-In transaction receipt.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11: Handover the Receipt to Library Staff.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Before leaving, hand over the printed receipt to the library staff stationed at the exit gate.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Note - </a:t>
            </a: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Always ensure to return books on time to avoid late fine.</a:t>
            </a:r>
          </a:p>
        </p:txBody>
      </p:sp>
    </p:spTree>
    <p:extLst>
      <p:ext uri="{BB962C8B-B14F-4D97-AF65-F5344CB8AC3E}">
        <p14:creationId xmlns:p14="http://schemas.microsoft.com/office/powerpoint/2010/main" val="3501375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How to Return Books using the RFID Book Drop kiosk in the library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99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AE6C33-95E4-4950-852A-8FF564E2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91" y="570374"/>
            <a:ext cx="3218670" cy="516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B4BB3-1C31-405F-84EA-2BE364FA2A96}"/>
              </a:ext>
            </a:extLst>
          </p:cNvPr>
          <p:cNvSpPr txBox="1"/>
          <p:nvPr/>
        </p:nvSpPr>
        <p:spPr>
          <a:xfrm>
            <a:off x="1131244" y="905990"/>
            <a:ext cx="6130132" cy="401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1:   Approach the</a:t>
            </a: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RFID Book Drop kiosk.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This Book Drop kiosk is touchscreen-enabled and user-friendly, designed primarily for return of books.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13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5BE718-8F2E-4ED2-B776-4755A22192C3}"/>
              </a:ext>
            </a:extLst>
          </p:cNvPr>
          <p:cNvSpPr txBox="1"/>
          <p:nvPr/>
        </p:nvSpPr>
        <p:spPr>
          <a:xfrm>
            <a:off x="945330" y="1130448"/>
            <a:ext cx="6322636" cy="3560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2:   Put the Book(s) in Dropbox.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Dropbox will scan and display the book(s) details including barcode, item details, and date due. </a:t>
            </a:r>
          </a:p>
          <a:p>
            <a:pPr marL="457200" indent="-457200" algn="l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4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26611-B398-481F-AF43-E28C6AA4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67" y="741779"/>
            <a:ext cx="4047065" cy="55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BF34C7-C359-46CC-A563-394C1D03F552}"/>
              </a:ext>
            </a:extLst>
          </p:cNvPr>
          <p:cNvSpPr txBox="1"/>
          <p:nvPr/>
        </p:nvSpPr>
        <p:spPr>
          <a:xfrm>
            <a:off x="847181" y="0"/>
            <a:ext cx="11344819" cy="211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3:   Review Book (s) &amp; Fine Details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scan and display the book details, including Barcode, Item Details, Date Due, and any applicable Fine.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no fine is applicable, the amount against the book(s) entry will show as Zero.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126C1-2B21-4484-BC3A-9F667C0D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478" y="2184845"/>
            <a:ext cx="8911389" cy="457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0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5982AC-EF23-49A2-B7ED-472B0D571533}"/>
              </a:ext>
            </a:extLst>
          </p:cNvPr>
          <p:cNvSpPr txBox="1">
            <a:spLocks/>
          </p:cNvSpPr>
          <p:nvPr/>
        </p:nvSpPr>
        <p:spPr>
          <a:xfrm>
            <a:off x="802995" y="422664"/>
            <a:ext cx="6444472" cy="60423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Step 4:  Print Transaction Receipt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process the request and generate an automated transaction print receipt for you.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5:  Receive Confirmation Email.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A confirmation email detailing the returned book(s) will be sent to your registered email address as per the library's records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D6135-AB31-43F9-B519-8747F18C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196615" y="1516648"/>
            <a:ext cx="5134708" cy="351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1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258F55-DF03-48E0-9BCB-C73F960B621F}"/>
              </a:ext>
            </a:extLst>
          </p:cNvPr>
          <p:cNvSpPr txBox="1">
            <a:spLocks/>
          </p:cNvSpPr>
          <p:nvPr/>
        </p:nvSpPr>
        <p:spPr>
          <a:xfrm>
            <a:off x="947374" y="248204"/>
            <a:ext cx="10923784" cy="63290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6:   Address Overdue Fines (if applicable).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there's an overdue fine for the book(s), visit the Circulation Counter to pay the fine.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If no fine is applicable, the return process is complete once you receive the automated checked-In transaction receipt.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7:  Handover the Receipt to Library Staff.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Before leaving, hand over the printed receipt to the library staff stationed at the exit gate. 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Note:  </a:t>
            </a: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Always ensure to return books on time to avoid late fine.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455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8594-E3E7-4921-BB26-C93A4252F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085" y="3696014"/>
            <a:ext cx="9304420" cy="1617939"/>
          </a:xfrm>
        </p:spPr>
        <p:txBody>
          <a:bodyPr/>
          <a:lstStyle/>
          <a:p>
            <a:r>
              <a:rPr lang="en-US" sz="11500" cap="none" dirty="0"/>
              <a:t> THANK YOU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BCC08-D844-464D-893A-C9CA4828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19" y="1175078"/>
            <a:ext cx="2470487" cy="225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6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Borrowing  Books Using the RFID Kiosk in the Library</a:t>
            </a:r>
          </a:p>
        </p:txBody>
      </p:sp>
    </p:spTree>
    <p:extLst>
      <p:ext uri="{BB962C8B-B14F-4D97-AF65-F5344CB8AC3E}">
        <p14:creationId xmlns:p14="http://schemas.microsoft.com/office/powerpoint/2010/main" val="403663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6" y="515489"/>
            <a:ext cx="10924673" cy="7259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STEPS TO USE RFID TECHNOLOGY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18F6A-0844-43D7-9844-C81F27B8A4BC}"/>
              </a:ext>
            </a:extLst>
          </p:cNvPr>
          <p:cNvSpPr txBox="1"/>
          <p:nvPr/>
        </p:nvSpPr>
        <p:spPr>
          <a:xfrm>
            <a:off x="994610" y="1465599"/>
            <a:ext cx="7202905" cy="408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1: Approach the Self Check-In Check-Out Kiosk.</a:t>
            </a:r>
            <a:endParaRPr lang="en-US" sz="4800" b="1" u="sng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This kiosk is touchscreen-enabled and user-friendly, designed primarily for the issue and return of books</a:t>
            </a:r>
            <a:r>
              <a:rPr lang="en-US" sz="4800" b="1" u="sng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D5840D0-4D09-40CC-855A-E88F05E5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961" y="1465599"/>
            <a:ext cx="3344028" cy="49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18F6A-0844-43D7-9844-C81F27B8A4BC}"/>
              </a:ext>
            </a:extLst>
          </p:cNvPr>
          <p:cNvSpPr txBox="1"/>
          <p:nvPr/>
        </p:nvSpPr>
        <p:spPr>
          <a:xfrm>
            <a:off x="4255558" y="0"/>
            <a:ext cx="4006125" cy="661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2: Scan Your ID Card.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Place your ID card on the designated area of the RFID kiosk.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read and display your details on the screen.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3: Initiate the Borrowing Process.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On the touchscreen, select the “Borrow” option.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EF2174-57B0-4F17-AA48-519BFAE75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424212" y="1837722"/>
            <a:ext cx="5911517" cy="3182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7A2FE-2EE6-42D8-9DC4-7DA4BA014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343277" y="1664370"/>
            <a:ext cx="5911515" cy="35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5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1E4A9624-55AC-4820-8ECF-323094801368}"/>
              </a:ext>
            </a:extLst>
          </p:cNvPr>
          <p:cNvSpPr txBox="1">
            <a:spLocks/>
          </p:cNvSpPr>
          <p:nvPr/>
        </p:nvSpPr>
        <p:spPr>
          <a:xfrm>
            <a:off x="1021079" y="703177"/>
            <a:ext cx="6759341" cy="58901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4: Scan the Book(s).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screen will display a message prompting you to “Place book(s) to borrow.”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Position the book(s) you wish to borrow on the designated area of the kiosk.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kiosk will scan and display the book details, including Barcode, Item Details, and Date Due.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8399A-88C7-4E22-A139-F42C93D4D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968957" y="1514642"/>
            <a:ext cx="5729709" cy="37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9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A0D22F4C-7C4E-4132-8B6C-9B7E1CD5F294}"/>
              </a:ext>
            </a:extLst>
          </p:cNvPr>
          <p:cNvSpPr txBox="1">
            <a:spLocks/>
          </p:cNvSpPr>
          <p:nvPr/>
        </p:nvSpPr>
        <p:spPr>
          <a:xfrm>
            <a:off x="908539" y="79586"/>
            <a:ext cx="9993923" cy="207277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5: Confirm Borrowing.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Click on the “Borrow” option again on the touchscreen.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system will process the request, and the book(s) will be issued in your name.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24472-5FFB-4857-86CD-A8E129827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t="14642" r="507" b="3822"/>
          <a:stretch/>
        </p:blipFill>
        <p:spPr>
          <a:xfrm>
            <a:off x="1289538" y="2076548"/>
            <a:ext cx="10182795" cy="46260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E7DE09-48CE-4A7D-A2E1-18DAB36FB9E7}"/>
              </a:ext>
            </a:extLst>
          </p:cNvPr>
          <p:cNvCxnSpPr>
            <a:cxnSpLocks/>
          </p:cNvCxnSpPr>
          <p:nvPr/>
        </p:nvCxnSpPr>
        <p:spPr>
          <a:xfrm flipV="1">
            <a:off x="4460370" y="6214020"/>
            <a:ext cx="654827" cy="24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F93F27-833C-49C3-B6D8-CFA6F9A5097A}"/>
              </a:ext>
            </a:extLst>
          </p:cNvPr>
          <p:cNvCxnSpPr>
            <a:cxnSpLocks/>
          </p:cNvCxnSpPr>
          <p:nvPr/>
        </p:nvCxnSpPr>
        <p:spPr>
          <a:xfrm>
            <a:off x="5115197" y="5851930"/>
            <a:ext cx="120093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55F1A-7E4C-40D1-9690-553EDC24885F}"/>
              </a:ext>
            </a:extLst>
          </p:cNvPr>
          <p:cNvCxnSpPr>
            <a:cxnSpLocks/>
          </p:cNvCxnSpPr>
          <p:nvPr/>
        </p:nvCxnSpPr>
        <p:spPr>
          <a:xfrm flipV="1">
            <a:off x="5115197" y="5851929"/>
            <a:ext cx="0" cy="7241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DFD3EF-5FDB-4D0B-A632-391F0DEB41EA}"/>
              </a:ext>
            </a:extLst>
          </p:cNvPr>
          <p:cNvCxnSpPr>
            <a:cxnSpLocks/>
          </p:cNvCxnSpPr>
          <p:nvPr/>
        </p:nvCxnSpPr>
        <p:spPr>
          <a:xfrm flipV="1">
            <a:off x="6316133" y="5851929"/>
            <a:ext cx="0" cy="7241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C32CD2-C823-42AA-A83D-7936D7A9A33C}"/>
              </a:ext>
            </a:extLst>
          </p:cNvPr>
          <p:cNvCxnSpPr>
            <a:cxnSpLocks/>
          </p:cNvCxnSpPr>
          <p:nvPr/>
        </p:nvCxnSpPr>
        <p:spPr>
          <a:xfrm>
            <a:off x="5115197" y="6576114"/>
            <a:ext cx="120093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10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B9DB4C-D8F4-45F5-B3E8-097706A103F2}"/>
              </a:ext>
            </a:extLst>
          </p:cNvPr>
          <p:cNvSpPr txBox="1">
            <a:spLocks/>
          </p:cNvSpPr>
          <p:nvPr/>
        </p:nvSpPr>
        <p:spPr>
          <a:xfrm>
            <a:off x="983566" y="226915"/>
            <a:ext cx="10224868" cy="121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6: Check the Confirmation Message.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The screen will show a "checked-out successfully" message for the borrowed book(s).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118CE-F0F7-40F4-B932-01676B19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4" y="1686950"/>
            <a:ext cx="10721926" cy="49952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08E09-D610-40AE-A104-0667F30ED546}"/>
              </a:ext>
            </a:extLst>
          </p:cNvPr>
          <p:cNvCxnSpPr>
            <a:cxnSpLocks/>
          </p:cNvCxnSpPr>
          <p:nvPr/>
        </p:nvCxnSpPr>
        <p:spPr>
          <a:xfrm>
            <a:off x="4692832" y="2516584"/>
            <a:ext cx="25472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F31BC8-4890-4CF4-BBF1-595AE1DA9D2B}"/>
              </a:ext>
            </a:extLst>
          </p:cNvPr>
          <p:cNvCxnSpPr>
            <a:cxnSpLocks/>
          </p:cNvCxnSpPr>
          <p:nvPr/>
        </p:nvCxnSpPr>
        <p:spPr>
          <a:xfrm flipV="1">
            <a:off x="4692832" y="2516584"/>
            <a:ext cx="0" cy="48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05E466-DEE5-4754-929E-1447F9A512CA}"/>
              </a:ext>
            </a:extLst>
          </p:cNvPr>
          <p:cNvCxnSpPr>
            <a:cxnSpLocks/>
          </p:cNvCxnSpPr>
          <p:nvPr/>
        </p:nvCxnSpPr>
        <p:spPr>
          <a:xfrm flipH="1" flipV="1">
            <a:off x="7240091" y="2713614"/>
            <a:ext cx="625442" cy="185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609249-9530-4698-A7EF-CA03BBE01CCC}"/>
              </a:ext>
            </a:extLst>
          </p:cNvPr>
          <p:cNvCxnSpPr>
            <a:cxnSpLocks/>
          </p:cNvCxnSpPr>
          <p:nvPr/>
        </p:nvCxnSpPr>
        <p:spPr>
          <a:xfrm flipV="1">
            <a:off x="7240090" y="2516584"/>
            <a:ext cx="0" cy="48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12EF6-B4D4-42AC-ADCA-E6A5F05D6B66}"/>
              </a:ext>
            </a:extLst>
          </p:cNvPr>
          <p:cNvCxnSpPr>
            <a:cxnSpLocks/>
          </p:cNvCxnSpPr>
          <p:nvPr/>
        </p:nvCxnSpPr>
        <p:spPr>
          <a:xfrm>
            <a:off x="4692832" y="2991196"/>
            <a:ext cx="25472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24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B9DB4C-D8F4-45F5-B3E8-097706A103F2}"/>
              </a:ext>
            </a:extLst>
          </p:cNvPr>
          <p:cNvSpPr txBox="1">
            <a:spLocks/>
          </p:cNvSpPr>
          <p:nvPr/>
        </p:nvSpPr>
        <p:spPr>
          <a:xfrm>
            <a:off x="955430" y="216729"/>
            <a:ext cx="10281139" cy="13036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Step 7: Exit the Borrowing Process.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Click on the “Exit” option on the touchscreen to conclude the borrowing procedure</a:t>
            </a:r>
            <a:r>
              <a:rPr lang="en-US" b="1" dirty="0">
                <a:solidFill>
                  <a:srgbClr val="222222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800" b="1" dirty="0">
              <a:solidFill>
                <a:srgbClr val="222222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1839E-02D7-4302-8CAD-D31760973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36" y="1800665"/>
            <a:ext cx="10281138" cy="49307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4ECC98-A4D9-480A-A3BD-402C6C5BD5D8}"/>
              </a:ext>
            </a:extLst>
          </p:cNvPr>
          <p:cNvCxnSpPr>
            <a:cxnSpLocks/>
          </p:cNvCxnSpPr>
          <p:nvPr/>
        </p:nvCxnSpPr>
        <p:spPr>
          <a:xfrm flipV="1">
            <a:off x="6521118" y="5739256"/>
            <a:ext cx="112554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09F074-F4BA-4A23-912F-3A989E00D79E}"/>
              </a:ext>
            </a:extLst>
          </p:cNvPr>
          <p:cNvCxnSpPr>
            <a:cxnSpLocks/>
          </p:cNvCxnSpPr>
          <p:nvPr/>
        </p:nvCxnSpPr>
        <p:spPr>
          <a:xfrm flipV="1">
            <a:off x="6521118" y="5720214"/>
            <a:ext cx="0" cy="7241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34D0B8-8EF7-4F58-B015-3D0616890A0D}"/>
              </a:ext>
            </a:extLst>
          </p:cNvPr>
          <p:cNvCxnSpPr>
            <a:cxnSpLocks/>
          </p:cNvCxnSpPr>
          <p:nvPr/>
        </p:nvCxnSpPr>
        <p:spPr>
          <a:xfrm flipV="1">
            <a:off x="7646660" y="5739256"/>
            <a:ext cx="0" cy="7241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78F2BB-43A0-45FE-AB9C-55C2147D0F20}"/>
              </a:ext>
            </a:extLst>
          </p:cNvPr>
          <p:cNvCxnSpPr>
            <a:cxnSpLocks/>
          </p:cNvCxnSpPr>
          <p:nvPr/>
        </p:nvCxnSpPr>
        <p:spPr>
          <a:xfrm flipV="1">
            <a:off x="6521118" y="6462593"/>
            <a:ext cx="112554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FB651E-B5FD-46F8-B973-AC3C69034F5F}"/>
              </a:ext>
            </a:extLst>
          </p:cNvPr>
          <p:cNvCxnSpPr>
            <a:cxnSpLocks/>
          </p:cNvCxnSpPr>
          <p:nvPr/>
        </p:nvCxnSpPr>
        <p:spPr>
          <a:xfrm flipH="1" flipV="1">
            <a:off x="7646661" y="6019587"/>
            <a:ext cx="853872" cy="341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0944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874644_win32_fixed" id="{558D5976-FB30-4A95-BB80-CA116B0EB176}" vid="{E687FBBE-46FC-480B-AF08-1C12C660A1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E2FB8F-FBDB-405A-A6AC-9CF7C859199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FC2BBCC-A5B7-4DDE-8795-98160FD34D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BF0FE3-3D8D-448F-9BC3-1FD016A85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Trading cards</Template>
  <TotalTime>558</TotalTime>
  <Words>1141</Words>
  <Application>Microsoft Office PowerPoint</Application>
  <PresentationFormat>Widescreen</PresentationFormat>
  <Paragraphs>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Angsana New</vt:lpstr>
      <vt:lpstr>Arial</vt:lpstr>
      <vt:lpstr>Calibri</vt:lpstr>
      <vt:lpstr>Franklin Gothic Book</vt:lpstr>
      <vt:lpstr>Gabriola</vt:lpstr>
      <vt:lpstr>Impact</vt:lpstr>
      <vt:lpstr>Crop</vt:lpstr>
      <vt:lpstr>Delhi College of Arts and Commerce</vt:lpstr>
      <vt:lpstr>WHAT IS RFID ?</vt:lpstr>
      <vt:lpstr>How to Borrowing  Books Using the RFID Kiosk in the Library</vt:lpstr>
      <vt:lpstr>STEPS TO USE RFID TECHNOLOGY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Returning Books using the RFID Kiosk in the library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Return Books using the RFID Book Drop kiosk in the library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Delhi College of Arts and Commerce</dc:title>
  <dc:creator>Administrator</dc:creator>
  <cp:lastModifiedBy>Administrator</cp:lastModifiedBy>
  <cp:revision>53</cp:revision>
  <dcterms:created xsi:type="dcterms:W3CDTF">2024-08-23T07:59:30Z</dcterms:created>
  <dcterms:modified xsi:type="dcterms:W3CDTF">2024-08-27T05:06:54Z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